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62" r:id="rId5"/>
    <p:sldId id="263" r:id="rId6"/>
    <p:sldId id="265" r:id="rId7"/>
    <p:sldId id="266" r:id="rId8"/>
    <p:sldId id="261" r:id="rId9"/>
    <p:sldId id="264" r:id="rId10"/>
    <p:sldId id="268" r:id="rId11"/>
    <p:sldId id="258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4480130-5167-4934-9E81-7B05E16117CB}" type="datetimeFigureOut">
              <a:rPr lang="de-DE" smtClean="0"/>
              <a:t>19.06.2019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9EA9293-43F0-4A18-B2FA-8B00F23041C0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Biologisch-technischer-assistent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Von Marc </a:t>
            </a:r>
            <a:r>
              <a:rPr lang="de-DE" dirty="0" err="1"/>
              <a:t>schröder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1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60E31A0-4EB2-48B9-B487-3569CD2D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3EB3E4A-8C72-4522-BB32-8253DE6F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840540"/>
          </a:xfrm>
        </p:spPr>
        <p:txBody>
          <a:bodyPr>
            <a:normAutofit/>
          </a:bodyPr>
          <a:lstStyle/>
          <a:p>
            <a:r>
              <a:rPr lang="de-DE" dirty="0"/>
              <a:t>					</a:t>
            </a:r>
          </a:p>
          <a:p>
            <a:endParaRPr lang="de-DE" dirty="0"/>
          </a:p>
          <a:p>
            <a:r>
              <a:rPr lang="de-DE" dirty="0"/>
              <a:t>							Kieselalge</a:t>
            </a:r>
          </a:p>
          <a:p>
            <a:r>
              <a:rPr lang="de-DE" dirty="0"/>
              <a:t>         blauer Edelkrebs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						 brauner Laubfrosch	</a:t>
            </a:r>
          </a:p>
          <a:p>
            <a:r>
              <a:rPr lang="de-DE" dirty="0"/>
              <a:t>							</a:t>
            </a:r>
          </a:p>
          <a:p>
            <a:r>
              <a:rPr lang="de-DE" dirty="0"/>
              <a:t>Wasseramsel</a:t>
            </a:r>
          </a:p>
          <a:p>
            <a:r>
              <a:rPr lang="de-DE" dirty="0"/>
              <a:t>					Schillerfalter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6EF6378-3525-4F88-8498-4DC281F7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12" y="260649"/>
            <a:ext cx="2346928" cy="14401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393AC76-88F6-47BE-9740-A181DCE2D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65760"/>
            <a:ext cx="2633700" cy="16216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972DEE9-A77B-435A-92BA-A3CECA7B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522516"/>
            <a:ext cx="2640451" cy="16216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1303AA2-4F33-4ED9-888D-2F64B881B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823" y="2348953"/>
            <a:ext cx="1763688" cy="10831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AE455688-00F9-4A7D-B99F-036F29233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3333355"/>
            <a:ext cx="1979712" cy="1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Ausbildung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84556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Wo macht man die Ausbildung:</a:t>
            </a:r>
          </a:p>
          <a:p>
            <a:r>
              <a:rPr lang="de-DE" b="0" dirty="0"/>
              <a:t>Es ist eine schulische Ausbildung und man kann diese am Berufskolleg Olsberg erlangen.</a:t>
            </a:r>
          </a:p>
          <a:p>
            <a:r>
              <a:rPr lang="de-DE" dirty="0"/>
              <a:t>Ausbildungsdauer:</a:t>
            </a:r>
          </a:p>
          <a:p>
            <a:r>
              <a:rPr lang="de-DE" b="0" dirty="0"/>
              <a:t>3 Jahre</a:t>
            </a:r>
          </a:p>
          <a:p>
            <a:r>
              <a:rPr lang="de-DE" dirty="0"/>
              <a:t>Weiterbildungsmöglichkeiten:</a:t>
            </a:r>
          </a:p>
          <a:p>
            <a:r>
              <a:rPr lang="de-DE" b="0" dirty="0"/>
              <a:t>Techniker, Fach-Abi, Studium</a:t>
            </a:r>
          </a:p>
          <a:p>
            <a:r>
              <a:rPr lang="de-DE" dirty="0"/>
              <a:t>Was lernt man während der Ausbildung?</a:t>
            </a:r>
          </a:p>
          <a:p>
            <a:r>
              <a:rPr lang="de-DE" b="0" dirty="0"/>
              <a:t>Man hat normalen Berufsschulunterricht wie Deutsch, Mathe, Englisch, etc.</a:t>
            </a:r>
          </a:p>
          <a:p>
            <a:r>
              <a:rPr lang="de-DE" b="0" dirty="0"/>
              <a:t>Zudem werden die Fächer Botanik, Mikrobiologie, Ökologie, Organische und Anorganische Chemie unterrichtet.</a:t>
            </a:r>
          </a:p>
          <a:p>
            <a:r>
              <a:rPr lang="de-DE" b="0" dirty="0"/>
              <a:t>Die Ausbildung teilt sich in einen Theorie-Teil und einen praktischen Teil in Form eines Betriebspraktikums.</a:t>
            </a:r>
          </a:p>
          <a:p>
            <a:r>
              <a:rPr lang="de-DE" dirty="0" smtClean="0"/>
              <a:t>Verdienst nach der Ausbildung:</a:t>
            </a:r>
            <a:r>
              <a:rPr lang="de-DE" dirty="0"/>
              <a:t>	</a:t>
            </a:r>
            <a:r>
              <a:rPr lang="de-DE" b="0" dirty="0"/>
              <a:t>zwischen 1600 und 2200 € </a:t>
            </a:r>
            <a:r>
              <a:rPr lang="de-DE" b="0" dirty="0" smtClean="0"/>
              <a:t>je nach Berufserfahrung</a:t>
            </a:r>
            <a:r>
              <a:rPr lang="de-DE" b="0" dirty="0" smtClean="0"/>
              <a:t> 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23187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inhalt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1800" dirty="0"/>
              <a:t>Betriebsvorstellung</a:t>
            </a:r>
          </a:p>
          <a:p>
            <a:pPr>
              <a:buFontTx/>
              <a:buChar char="-"/>
            </a:pPr>
            <a:r>
              <a:rPr lang="de-DE" sz="1800" dirty="0"/>
              <a:t>Wasserproduktion</a:t>
            </a:r>
          </a:p>
          <a:p>
            <a:pPr>
              <a:buFontTx/>
              <a:buChar char="-"/>
            </a:pPr>
            <a:r>
              <a:rPr lang="de-DE" sz="1800" dirty="0"/>
              <a:t>Berufsvorstellung</a:t>
            </a:r>
          </a:p>
          <a:p>
            <a:pPr>
              <a:buFontTx/>
              <a:buChar char="-"/>
            </a:pPr>
            <a:r>
              <a:rPr lang="de-DE" sz="1800" dirty="0"/>
              <a:t>Ausbildung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025">
            <a:off x="5868144" y="83671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348">
            <a:off x="5413848" y="3069849"/>
            <a:ext cx="2733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7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bETRIEBSVORSTELLUNG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052736"/>
            <a:ext cx="7520940" cy="3579849"/>
          </a:xfrm>
        </p:spPr>
        <p:txBody>
          <a:bodyPr/>
          <a:lstStyle/>
          <a:p>
            <a:r>
              <a:rPr lang="de-DE" sz="1800" u="sng" dirty="0" err="1"/>
              <a:t>Aabachtalsperre</a:t>
            </a:r>
            <a:r>
              <a:rPr lang="de-DE" sz="1800" u="sng" dirty="0"/>
              <a:t>:</a:t>
            </a:r>
          </a:p>
          <a:p>
            <a:r>
              <a:rPr lang="de-DE" sz="1800" b="0" dirty="0"/>
              <a:t>Lage: Bad </a:t>
            </a:r>
            <a:r>
              <a:rPr lang="de-DE" sz="1800" b="0" dirty="0" err="1"/>
              <a:t>Wünnenberg</a:t>
            </a:r>
            <a:r>
              <a:rPr lang="de-DE" sz="1800" b="0" dirty="0"/>
              <a:t> - Bleiwäsche</a:t>
            </a:r>
          </a:p>
          <a:p>
            <a:r>
              <a:rPr lang="de-DE" sz="1800" b="0" dirty="0"/>
              <a:t>Bauzeit: April 1979 -  Juni 1982</a:t>
            </a:r>
          </a:p>
          <a:p>
            <a:r>
              <a:rPr lang="de-DE" sz="1800" b="0" dirty="0"/>
              <a:t>Inbetriebnahme: 1983</a:t>
            </a:r>
          </a:p>
          <a:p>
            <a:r>
              <a:rPr lang="de-DE" sz="1800" b="0" dirty="0"/>
              <a:t>Stauvolumen: max. 20 </a:t>
            </a:r>
            <a:r>
              <a:rPr lang="de-DE" sz="1800" b="0" dirty="0" err="1"/>
              <a:t>mio</a:t>
            </a:r>
            <a:r>
              <a:rPr lang="de-DE" sz="1800" b="0" dirty="0"/>
              <a:t> m³</a:t>
            </a:r>
          </a:p>
          <a:p>
            <a:r>
              <a:rPr lang="de-DE" sz="1800" b="0" dirty="0"/>
              <a:t>Nutzung: Trinkwasserversorgung für Kreise Paderborn, Soest, Gütersloh, 	Warendorf</a:t>
            </a:r>
          </a:p>
          <a:p>
            <a:r>
              <a:rPr lang="de-DE" sz="1800" b="0" dirty="0"/>
              <a:t>		( ca. 250.000 Menschen )</a:t>
            </a:r>
          </a:p>
          <a:p>
            <a:r>
              <a:rPr lang="de-DE" sz="1800" b="0" dirty="0"/>
              <a:t>Mitarbeiter/innen: 25</a:t>
            </a:r>
            <a:endParaRPr lang="de-DE" sz="18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3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Wasserproduktion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 fontScale="85000" lnSpcReduction="20000"/>
          </a:bodyPr>
          <a:lstStyle/>
          <a:p>
            <a:r>
              <a:rPr lang="de-DE" dirty="0"/>
              <a:t>Speicherung in der Talsperre			</a:t>
            </a:r>
          </a:p>
          <a:p>
            <a:endParaRPr lang="de-DE" spc="-300" dirty="0"/>
          </a:p>
          <a:p>
            <a:endParaRPr lang="de-DE" spc="-300" dirty="0"/>
          </a:p>
          <a:p>
            <a:endParaRPr lang="de-DE" spc="-300" dirty="0"/>
          </a:p>
          <a:p>
            <a:r>
              <a:rPr lang="de-DE" dirty="0"/>
              <a:t>Vorderanlage pumpt Wasser zur 			</a:t>
            </a:r>
          </a:p>
          <a:p>
            <a:r>
              <a:rPr lang="de-DE" dirty="0"/>
              <a:t>Produktion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Aufbereitung mit Flockungsmittel		</a:t>
            </a:r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sp>
        <p:nvSpPr>
          <p:cNvPr id="11" name="Pfeil nach unten 10"/>
          <p:cNvSpPr/>
          <p:nvPr/>
        </p:nvSpPr>
        <p:spPr>
          <a:xfrm>
            <a:off x="1995822" y="1412776"/>
            <a:ext cx="242316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>
            <a:off x="1965532" y="2708920"/>
            <a:ext cx="302895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5119" y="1389858"/>
            <a:ext cx="2133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77" y="3013511"/>
            <a:ext cx="2219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6960D7E-F89B-4A67-8493-F28BD38FB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514" y="1264799"/>
            <a:ext cx="2592288" cy="15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Wasserproduktion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dirty="0"/>
          </a:p>
          <a:p>
            <a:r>
              <a:rPr lang="de-DE" dirty="0"/>
              <a:t>Filtration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Desinfektion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Aufhärtung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Restentsäuerrung</a:t>
            </a:r>
            <a:endParaRPr lang="de-DE" dirty="0"/>
          </a:p>
          <a:p>
            <a:endParaRPr lang="de-DE" dirty="0"/>
          </a:p>
          <a:p>
            <a:r>
              <a:rPr lang="de-DE" dirty="0"/>
              <a:t>				Verteilung in das Wassernetz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1354498" y="1628800"/>
            <a:ext cx="242316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1353060" y="2348880"/>
            <a:ext cx="242316" cy="4892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unten 7"/>
          <p:cNvSpPr/>
          <p:nvPr/>
        </p:nvSpPr>
        <p:spPr>
          <a:xfrm>
            <a:off x="1339063" y="3203451"/>
            <a:ext cx="273185" cy="4564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/>
          <p:cNvSpPr/>
          <p:nvPr/>
        </p:nvSpPr>
        <p:spPr>
          <a:xfrm rot="16200000">
            <a:off x="1703436" y="3944812"/>
            <a:ext cx="331692" cy="7969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33611"/>
            <a:ext cx="215741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79590"/>
            <a:ext cx="2157413" cy="161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33611"/>
            <a:ext cx="230981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3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abachtalsperre.de/images/information/trinkwasser/Wasseraufbereitung.png">
            <a:extLst>
              <a:ext uri="{FF2B5EF4-FFF2-40B4-BE49-F238E27FC236}">
                <a16:creationId xmlns:a16="http://schemas.microsoft.com/office/drawing/2014/main" xmlns="" id="{EF9B3025-A59C-4E8F-B670-CC7F5D9C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2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4314BF4-C834-4800-81C6-CF354B06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2987824" cy="18350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E405D2A6-42CA-4AEC-91FE-AF432F2B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16" y="447316"/>
            <a:ext cx="3282304" cy="20158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E0A3EC5-114F-4387-BEC5-34C43C20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708920"/>
            <a:ext cx="2808312" cy="17247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5550B24-EAD1-4416-A535-F6B94ADC3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2735795"/>
            <a:ext cx="3399550" cy="20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Berufsvorstellung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sind die Haupttätigkeiten?</a:t>
            </a:r>
          </a:p>
          <a:p>
            <a:pPr>
              <a:buFontTx/>
              <a:buChar char="-"/>
            </a:pPr>
            <a:r>
              <a:rPr lang="de-DE" b="0" dirty="0"/>
              <a:t>das Wasser auf Algen und kleine Tierchen untersuchen</a:t>
            </a:r>
          </a:p>
          <a:p>
            <a:pPr>
              <a:buFontTx/>
              <a:buChar char="-"/>
            </a:pPr>
            <a:r>
              <a:rPr lang="de-DE" b="0" dirty="0"/>
              <a:t>Biologische Qualitätssicherung</a:t>
            </a:r>
          </a:p>
          <a:p>
            <a:pPr>
              <a:buFontTx/>
              <a:buChar char="-"/>
            </a:pPr>
            <a:r>
              <a:rPr lang="de-DE" b="0" dirty="0"/>
              <a:t>das Wasser von der Quelle bis zur Mündung überwachen</a:t>
            </a:r>
          </a:p>
          <a:p>
            <a:pPr marL="0" indent="0"/>
            <a:r>
              <a:rPr lang="de-DE" dirty="0"/>
              <a:t>Was macht den Beruf interessant ?</a:t>
            </a:r>
          </a:p>
          <a:p>
            <a:pPr marL="285750" indent="-285750">
              <a:buFontTx/>
              <a:buChar char="-"/>
            </a:pPr>
            <a:r>
              <a:rPr lang="de-DE" b="0" dirty="0"/>
              <a:t>man arbeitet sowohl drinnen wie auch draußen an der frischen Luft</a:t>
            </a:r>
          </a:p>
          <a:p>
            <a:pPr marL="285750" indent="-285750">
              <a:buFontTx/>
              <a:buChar char="-"/>
            </a:pPr>
            <a:r>
              <a:rPr lang="de-DE" b="0" dirty="0"/>
              <a:t>zum Teil Routine aber auch große Vielfältigkeit</a:t>
            </a:r>
          </a:p>
          <a:p>
            <a:pPr marL="285750" indent="-285750">
              <a:buFontTx/>
              <a:buChar char="-"/>
            </a:pPr>
            <a:r>
              <a:rPr lang="de-DE" b="0" dirty="0"/>
              <a:t>man macht vom Anfang bis zum Ende alles selber</a:t>
            </a:r>
          </a:p>
          <a:p>
            <a:pPr marL="0" indent="0"/>
            <a:r>
              <a:rPr lang="de-DE" dirty="0"/>
              <a:t>Welche Eigenschaften sollte man besitzen?</a:t>
            </a:r>
          </a:p>
          <a:p>
            <a:pPr marL="0" indent="0"/>
            <a:r>
              <a:rPr lang="de-DE" b="0" dirty="0"/>
              <a:t>Naturwissenschaftliches Interesse, Genauigkeit und Geduld</a:t>
            </a:r>
          </a:p>
        </p:txBody>
      </p:sp>
    </p:spTree>
    <p:extLst>
      <p:ext uri="{BB962C8B-B14F-4D97-AF65-F5344CB8AC3E}">
        <p14:creationId xmlns:p14="http://schemas.microsoft.com/office/powerpoint/2010/main" val="30932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1055DD-A4CB-4CC3-8CC8-BF1AB41A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AUFGABEN des BTA BEIM Wasserverband </a:t>
            </a:r>
            <a:br>
              <a:rPr lang="de-DE" dirty="0"/>
            </a:br>
            <a:r>
              <a:rPr lang="de-DE" dirty="0"/>
              <a:t>Aabach-Talsperre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593E5A-E8CD-488C-9FBD-786804812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/>
              <a:t>Probenahme in unterschiedlichen Wassertiefen mit dem Boot auf der Talsperre</a:t>
            </a:r>
          </a:p>
          <a:p>
            <a:pPr>
              <a:buFontTx/>
              <a:buChar char="-"/>
            </a:pPr>
            <a:r>
              <a:rPr lang="de-DE" dirty="0"/>
              <a:t>Probenahme an den Zuflüssen</a:t>
            </a:r>
          </a:p>
          <a:p>
            <a:pPr>
              <a:buFontTx/>
              <a:buChar char="-"/>
            </a:pPr>
            <a:r>
              <a:rPr lang="de-DE" dirty="0"/>
              <a:t>Überwachung der biologischen Pflanzen- und Tierwelt in und um der Talsperre</a:t>
            </a:r>
          </a:p>
          <a:p>
            <a:pPr>
              <a:buFontTx/>
              <a:buChar char="-"/>
            </a:pPr>
            <a:r>
              <a:rPr lang="de-DE" dirty="0"/>
              <a:t>Biologische Wasserkontrolle im Wasserwerk</a:t>
            </a:r>
          </a:p>
          <a:p>
            <a:pPr>
              <a:buFontTx/>
              <a:buChar char="-"/>
            </a:pPr>
            <a:r>
              <a:rPr lang="de-DE" dirty="0"/>
              <a:t>Bestimmung von Sauerstoff, pH-Wert und Leitfähigkeit mithilfe einer Messsonde</a:t>
            </a:r>
          </a:p>
          <a:p>
            <a:pPr>
              <a:buFontTx/>
              <a:buChar char="-"/>
            </a:pPr>
            <a:r>
              <a:rPr lang="de-DE" dirty="0"/>
              <a:t>Bestimmung wichtiger chemischer Parameter z.B. Nitrit, Ammonium, Phosphat</a:t>
            </a:r>
          </a:p>
          <a:p>
            <a:pPr>
              <a:buFontTx/>
              <a:buChar char="-"/>
            </a:pPr>
            <a:r>
              <a:rPr lang="de-DE" dirty="0"/>
              <a:t>Untersuchung der Tierchen und Algen mithilfe eines </a:t>
            </a:r>
            <a:r>
              <a:rPr lang="de-DE" dirty="0" smtClean="0"/>
              <a:t>Mikroskops (siehe Bilder)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Filtration von Wasser zur Bestimmung von Plankton</a:t>
            </a:r>
          </a:p>
          <a:p>
            <a:pPr marL="0" indent="0"/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484EBE8-5F53-4265-B0CC-D15350AB0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87" y="5014980"/>
            <a:ext cx="1979712" cy="14847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867C172-ED38-4919-8684-017DB603E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51" y="4121905"/>
            <a:ext cx="1764425" cy="13233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70CD441-21C3-4C46-852E-0283FD6D7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83" y="4437112"/>
            <a:ext cx="2457360" cy="1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nkel">
  <a:themeElements>
    <a:clrScheme name="Winke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286</Words>
  <Application>Microsoft Office PowerPoint</Application>
  <PresentationFormat>Bildschirmpräsentation (4:3)</PresentationFormat>
  <Paragraphs>88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Winkel</vt:lpstr>
      <vt:lpstr>Biologisch-technischer-assistent</vt:lpstr>
      <vt:lpstr>inhalt</vt:lpstr>
      <vt:lpstr>bETRIEBSVORSTELLUNG</vt:lpstr>
      <vt:lpstr>Wasserproduktion</vt:lpstr>
      <vt:lpstr>Wasserproduktion</vt:lpstr>
      <vt:lpstr>PowerPoint-Präsentation</vt:lpstr>
      <vt:lpstr>PowerPoint-Präsentation</vt:lpstr>
      <vt:lpstr>Berufsvorstellung</vt:lpstr>
      <vt:lpstr>AUFGABEN des BTA BEIM Wasserverband  Aabach-Talsperre</vt:lpstr>
      <vt:lpstr>PowerPoint-Präsentation</vt:lpstr>
      <vt:lpstr>Ausbildung</vt:lpstr>
    </vt:vector>
  </TitlesOfParts>
  <Company>Schule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Biologisch-technischer-assistent</dc:title>
  <dc:creator>Lokaler Benutzer</dc:creator>
  <cp:lastModifiedBy>Lokaler Benutzer</cp:lastModifiedBy>
  <cp:revision>16</cp:revision>
  <dcterms:created xsi:type="dcterms:W3CDTF">2019-03-13T11:11:18Z</dcterms:created>
  <dcterms:modified xsi:type="dcterms:W3CDTF">2019-06-19T10:13:47Z</dcterms:modified>
</cp:coreProperties>
</file>