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FB1"/>
    <a:srgbClr val="2F0AB6"/>
    <a:srgbClr val="5C1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3F4272-304A-4427-83D7-1C36C9E6B83F}" type="datetimeFigureOut">
              <a:rPr lang="de-DE" smtClean="0"/>
              <a:t>19.06.2019</a:t>
            </a:fld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13315EC-1F86-4D4A-9EB0-02D13FD6A386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391815"/>
          </a:xfrm>
        </p:spPr>
        <p:txBody>
          <a:bodyPr>
            <a:normAutofit/>
          </a:bodyPr>
          <a:lstStyle/>
          <a:p>
            <a:pPr algn="ctr"/>
            <a:r>
              <a:rPr lang="de-DE" sz="6000" b="1" u="sng" dirty="0" smtClean="0">
                <a:latin typeface="Andalus" pitchFamily="18" charset="-78"/>
                <a:cs typeface="Andalus" pitchFamily="18" charset="-78"/>
              </a:rPr>
              <a:t>Das Berufsfeld: Arzt</a:t>
            </a:r>
            <a:endParaRPr lang="de-DE" sz="60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72200" y="6165304"/>
            <a:ext cx="2887826" cy="807546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Nils &amp; Jannis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52936"/>
            <a:ext cx="2489448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b="1" u="sng" dirty="0" smtClean="0">
                <a:latin typeface="Andalus" pitchFamily="18" charset="-78"/>
                <a:cs typeface="Andalus" pitchFamily="18" charset="-78"/>
              </a:rPr>
              <a:t>Inhaltsverzeichnis</a:t>
            </a:r>
            <a:endParaRPr lang="de-DE" sz="6000" b="1" u="sng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99698"/>
              </p:ext>
            </p:extLst>
          </p:nvPr>
        </p:nvGraphicFramePr>
        <p:xfrm>
          <a:off x="467544" y="2204864"/>
          <a:ext cx="8229600" cy="208823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Thema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Seiten</a:t>
                      </a:r>
                      <a:endParaRPr lang="de-DE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Allgemeines zum Beruf</a:t>
                      </a:r>
                      <a:endParaRPr lang="de-DE" dirty="0">
                        <a:solidFill>
                          <a:schemeClr val="tx2">
                            <a:lumMod val="2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1</a:t>
                      </a:r>
                      <a:endParaRPr lang="de-DE" dirty="0">
                        <a:solidFill>
                          <a:schemeClr val="tx2">
                            <a:lumMod val="2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Interview mit </a:t>
                      </a:r>
                      <a:r>
                        <a:rPr lang="de-DE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Dr</a:t>
                      </a:r>
                      <a:r>
                        <a:rPr lang="de-D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.</a:t>
                      </a:r>
                      <a:r>
                        <a:rPr lang="de-DE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Certa</a:t>
                      </a:r>
                      <a:endParaRPr lang="de-DE" dirty="0">
                        <a:solidFill>
                          <a:schemeClr val="tx2">
                            <a:lumMod val="2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2-4</a:t>
                      </a:r>
                      <a:endParaRPr lang="de-DE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Autofit/>
          </a:bodyPr>
          <a:lstStyle/>
          <a:p>
            <a:pPr algn="ctr"/>
            <a:r>
              <a:rPr lang="de-DE" sz="6000" b="1" u="sng" dirty="0" smtClean="0">
                <a:latin typeface="Andalus" pitchFamily="18" charset="-78"/>
                <a:cs typeface="Andalus" pitchFamily="18" charset="-78"/>
              </a:rPr>
              <a:t>Allgemeines zum Beruf</a:t>
            </a:r>
            <a:endParaRPr lang="de-DE" sz="60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/>
              <a:t>d</a:t>
            </a:r>
            <a:r>
              <a:rPr lang="de-DE" sz="2000" dirty="0" smtClean="0"/>
              <a:t>ie Tätigkeitsbereiche umfassen die Vorbeugung,  Erkennung  und Behandlung von Krankheiten</a:t>
            </a:r>
          </a:p>
          <a:p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hat eine moralische und </a:t>
            </a:r>
            <a:r>
              <a:rPr lang="de-DE" sz="2000" dirty="0" smtClean="0"/>
              <a:t>ethische </a:t>
            </a:r>
            <a:r>
              <a:rPr lang="de-DE" sz="2000" dirty="0" smtClean="0"/>
              <a:t>Verantwortung gegenüber seinen Patienten</a:t>
            </a:r>
          </a:p>
          <a:p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 unterschiedliche medizinische Grade weisen auf Absolvierung                              </a:t>
            </a:r>
            <a:r>
              <a:rPr lang="de-DE" sz="2000" dirty="0" smtClean="0"/>
              <a:t>              einer </a:t>
            </a:r>
            <a:r>
              <a:rPr lang="de-DE" sz="2000" dirty="0" smtClean="0"/>
              <a:t>wissenschaftlichen Arbeit hin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Position und </a:t>
            </a:r>
            <a:r>
              <a:rPr lang="de-DE" sz="2000" dirty="0" smtClean="0"/>
              <a:t>Gehalt pro Jahr</a:t>
            </a:r>
            <a:r>
              <a:rPr lang="de-DE" sz="2000" dirty="0"/>
              <a:t>	</a:t>
            </a:r>
            <a:r>
              <a:rPr lang="de-DE" sz="2000" dirty="0" smtClean="0"/>
              <a:t>	</a:t>
            </a:r>
          </a:p>
          <a:p>
            <a:pPr lvl="1"/>
            <a:r>
              <a:rPr lang="de-DE" sz="1400" dirty="0" smtClean="0"/>
              <a:t>Chefarzt </a:t>
            </a:r>
            <a:r>
              <a:rPr lang="de-DE" sz="1400" dirty="0"/>
              <a:t>	</a:t>
            </a:r>
            <a:r>
              <a:rPr lang="de-DE" sz="1400" dirty="0" smtClean="0"/>
              <a:t>	290.000 </a:t>
            </a:r>
            <a:r>
              <a:rPr lang="de-DE" sz="1400" dirty="0"/>
              <a:t>EUR</a:t>
            </a:r>
          </a:p>
          <a:p>
            <a:pPr lvl="1"/>
            <a:r>
              <a:rPr lang="de-DE" sz="1400" dirty="0"/>
              <a:t>Oberarzt 	</a:t>
            </a:r>
            <a:r>
              <a:rPr lang="de-DE" sz="1400" dirty="0" smtClean="0"/>
              <a:t>	130.000 </a:t>
            </a:r>
            <a:r>
              <a:rPr lang="de-DE" sz="1400" dirty="0"/>
              <a:t>EUR</a:t>
            </a:r>
          </a:p>
          <a:p>
            <a:pPr lvl="1"/>
            <a:r>
              <a:rPr lang="de-DE" sz="1400" dirty="0"/>
              <a:t>Facharzt 	</a:t>
            </a:r>
            <a:r>
              <a:rPr lang="de-DE" sz="1400" dirty="0" smtClean="0"/>
              <a:t>	84.000 </a:t>
            </a:r>
            <a:r>
              <a:rPr lang="de-DE" sz="1400" dirty="0"/>
              <a:t>EUR</a:t>
            </a:r>
          </a:p>
          <a:p>
            <a:pPr lvl="1"/>
            <a:r>
              <a:rPr lang="de-DE" sz="1400" dirty="0"/>
              <a:t>Assistenzarzt </a:t>
            </a:r>
            <a:r>
              <a:rPr lang="de-DE" sz="1400" dirty="0" smtClean="0"/>
              <a:t>		68.000 EUR</a:t>
            </a:r>
            <a:endParaRPr lang="de-DE" sz="1400" dirty="0"/>
          </a:p>
          <a:p>
            <a:pPr marL="411480" lvl="1" indent="0">
              <a:buNone/>
            </a:pPr>
            <a:endParaRPr lang="de-DE" sz="1400" dirty="0" smtClean="0"/>
          </a:p>
        </p:txBody>
      </p:sp>
      <p:sp>
        <p:nvSpPr>
          <p:cNvPr id="4" name="Diagonal liegende Ecken des Rechtecks schneiden 3"/>
          <p:cNvSpPr/>
          <p:nvPr/>
        </p:nvSpPr>
        <p:spPr>
          <a:xfrm>
            <a:off x="8229600" y="5924128"/>
            <a:ext cx="914400" cy="9144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2433464" cy="2433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6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5400" b="1" u="sng" dirty="0" smtClean="0">
                <a:latin typeface="Andalus" pitchFamily="18" charset="-78"/>
                <a:cs typeface="Andalus" pitchFamily="18" charset="-78"/>
              </a:rPr>
              <a:t>Interview mit Dr. </a:t>
            </a:r>
            <a:r>
              <a:rPr lang="de-DE" sz="5400" b="1" u="sng" dirty="0" err="1" smtClean="0">
                <a:latin typeface="Andalus" pitchFamily="18" charset="-78"/>
                <a:cs typeface="Andalus" pitchFamily="18" charset="-78"/>
              </a:rPr>
              <a:t>Certa</a:t>
            </a:r>
            <a:endParaRPr lang="de-DE" sz="54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Gibt es spezielle Vorschriften im Umgang mit Patienten?</a:t>
            </a:r>
          </a:p>
          <a:p>
            <a:pPr marL="0" indent="0">
              <a:buNone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- Der Arzt muss die Schweigepflicht bewahren.</a:t>
            </a:r>
          </a:p>
          <a:p>
            <a:pPr marL="0" indent="0">
              <a:buNone/>
            </a:pPr>
            <a:endParaRPr lang="de-DE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Wie lange dauert das Studium?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 Das Studium hat eine Dauer von 12 Regelsemestern. Daraufhin</a:t>
            </a:r>
          </a:p>
          <a:p>
            <a:pPr marL="0" indent="0">
              <a:buNone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kann man sich auf eine Fachrichtung spezialisieren. Es ist auch  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üblich,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eine Promotionsarbeit zu schreiben.</a:t>
            </a:r>
          </a:p>
          <a:p>
            <a:pPr marL="0" indent="0">
              <a:buNone/>
            </a:pPr>
            <a:endParaRPr lang="de-DE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Wie viele Patienten betreuen Sie durchschnittlich am Tag?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 Schätzungsweise betreue ich zwischen 100 bis150 Patienten am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Tag.</a:t>
            </a:r>
          </a:p>
          <a:p>
            <a:pPr marL="0" indent="0">
              <a:buNone/>
            </a:pPr>
            <a:endParaRPr lang="de-DE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Welche Vorteile birgt Ihr Beruf? 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 Ich erfahre viel Dankbarkeit von den Patienten, was zu meiner </a:t>
            </a:r>
          </a:p>
          <a:p>
            <a:pPr marL="0" indent="0">
              <a:buNone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persönlichen Zufriedenheit führt.</a:t>
            </a:r>
          </a:p>
        </p:txBody>
      </p:sp>
      <p:sp>
        <p:nvSpPr>
          <p:cNvPr id="4" name="Diagonal liegende Ecken des Rechtecks schneiden 3"/>
          <p:cNvSpPr/>
          <p:nvPr/>
        </p:nvSpPr>
        <p:spPr>
          <a:xfrm>
            <a:off x="8229600" y="5943600"/>
            <a:ext cx="914400" cy="9144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2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24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de-DE" sz="5400" u="sng" dirty="0" smtClean="0">
                <a:latin typeface="Andalus" pitchFamily="18" charset="-78"/>
                <a:cs typeface="Andalus" pitchFamily="18" charset="-78"/>
              </a:rPr>
              <a:t>Interview mit Dr. </a:t>
            </a:r>
            <a:r>
              <a:rPr lang="de-DE" sz="5400" u="sng" dirty="0" err="1" smtClean="0">
                <a:latin typeface="Andalus" pitchFamily="18" charset="-78"/>
                <a:cs typeface="Andalus" pitchFamily="18" charset="-78"/>
              </a:rPr>
              <a:t>Certa</a:t>
            </a:r>
            <a:endParaRPr lang="de-DE" sz="54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5437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Wie sind Ihre normalen Arbeitszeiten?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- Ich beginne meinen Arbeitstag um 6:30 Uhr und beende ihn um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18:30 Uhr. Dies variiert nach zu versorgenden Patienten.</a:t>
            </a:r>
          </a:p>
          <a:p>
            <a:pPr marL="0" indent="0">
              <a:buNone/>
            </a:pPr>
            <a:endParaRPr lang="de-DE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Wie viele Urlaubstage haben Sie im Jahr? 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- Im Jahr nehme ich ca. 6 Wochen Urlaub. Es gilt zu beachten, dass ich 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für eine Vertretung sorgen muss. Mein Urlaub wird logischerweise 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nicht bezahlt.</a:t>
            </a:r>
          </a:p>
          <a:p>
            <a:pPr marL="0" indent="0">
              <a:buNone/>
            </a:pPr>
            <a:endParaRPr lang="de-DE" sz="20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Wie kamen Sie zu Ihrem Beruf?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 Schon in der Kindheit hatte ich ein ausgeprägtes Interesse an der</a:t>
            </a:r>
          </a:p>
          <a:p>
            <a:pPr marL="0" indent="0">
              <a:buNone/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Biologie und an dem menschlichen Körper.</a:t>
            </a:r>
            <a:endParaRPr lang="de-DE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iagonal liegende Ecken des Rechtecks schneiden 3"/>
          <p:cNvSpPr/>
          <p:nvPr/>
        </p:nvSpPr>
        <p:spPr>
          <a:xfrm>
            <a:off x="8227640" y="5943600"/>
            <a:ext cx="914400" cy="9144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rgbClr val="0070C0"/>
              </a:solidFill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3</a:t>
            </a:r>
            <a:endParaRPr lang="de-DE" sz="2400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rgbClr val="2F0A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5400" u="sng" dirty="0" smtClean="0">
                <a:latin typeface="Andalus" pitchFamily="18" charset="-78"/>
                <a:cs typeface="Andalus" pitchFamily="18" charset="-78"/>
              </a:rPr>
              <a:t>Interview mit Dr. </a:t>
            </a:r>
            <a:r>
              <a:rPr lang="de-DE" sz="5400" u="sng" dirty="0" err="1" smtClean="0">
                <a:latin typeface="Andalus" pitchFamily="18" charset="-78"/>
                <a:cs typeface="Andalus" pitchFamily="18" charset="-78"/>
              </a:rPr>
              <a:t>Cert</a:t>
            </a:r>
            <a:r>
              <a:rPr lang="de-DE" sz="5400" u="sng" dirty="0" err="1">
                <a:latin typeface="Andalus" pitchFamily="18" charset="-78"/>
                <a:cs typeface="Andalus" pitchFamily="18" charset="-78"/>
              </a:rPr>
              <a:t>a</a:t>
            </a:r>
            <a:endParaRPr lang="de-DE" sz="54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iagonal liegende Ecken des Rechtecks schneiden 3"/>
          <p:cNvSpPr/>
          <p:nvPr/>
        </p:nvSpPr>
        <p:spPr>
          <a:xfrm>
            <a:off x="8212755" y="5943600"/>
            <a:ext cx="914400" cy="9144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4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173010" y="1857082"/>
            <a:ext cx="84969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Ist es theoretisch möglich eine Praxis direkt nach dem Studium zu eröffnen?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-Nein, man muss erst seinen Facharzttitel erwerben, wofür man mittlerweile   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5 Jahre benötigt.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de-DE" sz="20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Müssen Sie oft Patienten an das Krankenhaus überweisen?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- Ja, meine Möglichkeiten in der Praxis sind begrenzt. Zum Beispiel muss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ich Patienten für Operationen in das Krankenhaus überweisen.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de-DE" sz="2000" dirty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Welche Fähigkeiten sind gefragt, um Arzt zu werden?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- Empathie im Umgang mit Menschen, Interesse an Medizin, Belastbarkeit,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gewissenhaftes Arbeiten und in der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Lage sein,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Verantwortung zu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de-DE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000" dirty="0" smtClean="0">
                <a:latin typeface="Andalus" pitchFamily="18" charset="-78"/>
                <a:cs typeface="Andalus" pitchFamily="18" charset="-78"/>
              </a:rPr>
              <a:t>        übernehmen.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de-DE" sz="2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91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de-DE" sz="9600" dirty="0" smtClean="0">
                <a:latin typeface="Andalus" pitchFamily="18" charset="-78"/>
                <a:cs typeface="Andalus" pitchFamily="18" charset="-78"/>
              </a:rPr>
              <a:t>Ende</a:t>
            </a:r>
            <a:endParaRPr lang="de-DE" sz="9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flipV="1">
            <a:off x="457200" y="6172517"/>
            <a:ext cx="8229600" cy="1504955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5112568" cy="423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78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hoeb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ho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386</Words>
  <Application>Microsoft Office PowerPoint</Application>
  <PresentationFormat>Bildschirmpräsentation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Phoebe</vt:lpstr>
      <vt:lpstr>Das Berufsfeld: Arzt</vt:lpstr>
      <vt:lpstr>Inhaltsverzeichnis</vt:lpstr>
      <vt:lpstr>Allgemeines zum Beruf</vt:lpstr>
      <vt:lpstr>Interview mit Dr. Certa</vt:lpstr>
      <vt:lpstr>Interview mit Dr. Certa</vt:lpstr>
      <vt:lpstr>Interview mit Dr. Certa</vt:lpstr>
      <vt:lpstr>Ende</vt:lpstr>
    </vt:vector>
  </TitlesOfParts>
  <Company>Schule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Berufsfeld: Arzt</dc:title>
  <dc:creator>Lokaler Benutzer</dc:creator>
  <cp:lastModifiedBy>Lokaler Benutzer</cp:lastModifiedBy>
  <cp:revision>6</cp:revision>
  <dcterms:created xsi:type="dcterms:W3CDTF">2019-05-15T10:12:56Z</dcterms:created>
  <dcterms:modified xsi:type="dcterms:W3CDTF">2019-06-19T10:11:13Z</dcterms:modified>
</cp:coreProperties>
</file>