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2" r:id="rId4"/>
    <p:sldId id="257" r:id="rId5"/>
    <p:sldId id="258" r:id="rId6"/>
    <p:sldId id="263" r:id="rId7"/>
    <p:sldId id="264" r:id="rId8"/>
    <p:sldId id="265" r:id="rId9"/>
    <p:sldId id="261" r:id="rId10"/>
    <p:sldId id="259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leichschenkliges Dreiec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05C398-EE57-47D6-97A8-F88A04347296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4A39931-A9E7-497C-BE2A-1DD8715755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C398-EE57-47D6-97A8-F88A04347296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9931-A9E7-497C-BE2A-1DD8715755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C398-EE57-47D6-97A8-F88A04347296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9931-A9E7-497C-BE2A-1DD8715755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F05C398-EE57-47D6-97A8-F88A04347296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9931-A9E7-497C-BE2A-1DD8715755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winkliges Dreiec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leichschenkliges Dreiec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F05C398-EE57-47D6-97A8-F88A04347296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4A39931-A9E7-497C-BE2A-1DD8715755C2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05C398-EE57-47D6-97A8-F88A04347296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A39931-A9E7-497C-BE2A-1DD8715755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F05C398-EE57-47D6-97A8-F88A04347296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4A39931-A9E7-497C-BE2A-1DD8715755C2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C398-EE57-47D6-97A8-F88A04347296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9931-A9E7-497C-BE2A-1DD8715755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05C398-EE57-47D6-97A8-F88A04347296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A39931-A9E7-497C-BE2A-1DD8715755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F05C398-EE57-47D6-97A8-F88A04347296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4A39931-A9E7-497C-BE2A-1DD8715755C2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05C398-EE57-47D6-97A8-F88A04347296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4A39931-A9E7-497C-BE2A-1DD8715755C2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winkliges Dreiec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05C398-EE57-47D6-97A8-F88A04347296}" type="datetimeFigureOut">
              <a:rPr lang="de-DE" smtClean="0"/>
              <a:t>03.07.2019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4A39931-A9E7-497C-BE2A-1DD8715755C2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44" y="1529121"/>
            <a:ext cx="5134705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992888" cy="1008112"/>
          </a:xfrm>
        </p:spPr>
        <p:txBody>
          <a:bodyPr>
            <a:normAutofit/>
          </a:bodyPr>
          <a:lstStyle/>
          <a:p>
            <a:pPr algn="ctr"/>
            <a:r>
              <a:rPr lang="de-DE" dirty="0" smtClean="0">
                <a:latin typeface="Andalus" pitchFamily="18" charset="-78"/>
                <a:cs typeface="Andalus" pitchFamily="18" charset="-78"/>
              </a:rPr>
              <a:t>Der Beruf </a:t>
            </a:r>
            <a:r>
              <a:rPr lang="de-DE" dirty="0">
                <a:latin typeface="Andalus" pitchFamily="18" charset="-78"/>
                <a:cs typeface="Andalus" pitchFamily="18" charset="-78"/>
              </a:rPr>
              <a:t>d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es Apothekers</a:t>
            </a:r>
            <a:endParaRPr lang="de-DE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507478" cy="19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7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399032"/>
          </a:xfrm>
        </p:spPr>
        <p:txBody>
          <a:bodyPr/>
          <a:lstStyle/>
          <a:p>
            <a:pPr algn="ctr"/>
            <a:r>
              <a:rPr lang="de-DE" dirty="0" smtClean="0">
                <a:latin typeface="Andalus" pitchFamily="18" charset="-78"/>
                <a:cs typeface="Andalus" pitchFamily="18" charset="-78"/>
              </a:rPr>
              <a:t>Danke für Ihre Aufmerksamkeit!</a:t>
            </a:r>
            <a:endParaRPr lang="de-DE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de-DE" dirty="0" smtClean="0">
                <a:latin typeface="Andalus" pitchFamily="18" charset="-78"/>
                <a:cs typeface="Andalus" pitchFamily="18" charset="-78"/>
              </a:rPr>
              <a:t>Von Sofia Youssef und Jannik Dietz</a:t>
            </a:r>
            <a:endParaRPr lang="de-DE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533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Inhaltsverzeichnis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Der Weg zum Apotheker</a:t>
            </a:r>
          </a:p>
          <a:p>
            <a:r>
              <a:rPr lang="de-DE" dirty="0" smtClean="0"/>
              <a:t>Vorteile als selbstständiger Apotheker</a:t>
            </a:r>
          </a:p>
          <a:p>
            <a:r>
              <a:rPr lang="de-DE" dirty="0" smtClean="0"/>
              <a:t>Dauer des Studiums</a:t>
            </a:r>
          </a:p>
          <a:p>
            <a:r>
              <a:rPr lang="de-DE" dirty="0" smtClean="0"/>
              <a:t>1.Grundstudium</a:t>
            </a:r>
          </a:p>
          <a:p>
            <a:r>
              <a:rPr lang="de-DE" dirty="0" smtClean="0"/>
              <a:t>2.Hauptstudium</a:t>
            </a:r>
          </a:p>
          <a:p>
            <a:r>
              <a:rPr lang="de-DE" dirty="0" smtClean="0"/>
              <a:t>3.Praktische Ausbildung</a:t>
            </a:r>
          </a:p>
          <a:p>
            <a:r>
              <a:rPr lang="de-DE" dirty="0" smtClean="0"/>
              <a:t>Weitere Berufe in der Apotheke(PTA/PKA)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602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Weg zum Apotheker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Man </a:t>
            </a:r>
            <a:r>
              <a:rPr lang="de-DE" dirty="0" smtClean="0"/>
              <a:t>muss, </a:t>
            </a:r>
            <a:r>
              <a:rPr lang="de-DE" dirty="0" smtClean="0"/>
              <a:t>um Apotheker zu </a:t>
            </a:r>
            <a:r>
              <a:rPr lang="de-DE" dirty="0" smtClean="0"/>
              <a:t>werden, </a:t>
            </a:r>
            <a:r>
              <a:rPr lang="de-DE" dirty="0" smtClean="0"/>
              <a:t>Pharmazie </a:t>
            </a:r>
            <a:r>
              <a:rPr lang="de-DE" dirty="0" smtClean="0"/>
              <a:t>studieren.</a:t>
            </a:r>
            <a:endParaRPr lang="de-DE" dirty="0" smtClean="0"/>
          </a:p>
          <a:p>
            <a:r>
              <a:rPr lang="de-DE" dirty="0" smtClean="0"/>
              <a:t>22 Universitäten in Deutschland bieten den Studiengang Pharmazie </a:t>
            </a:r>
            <a:r>
              <a:rPr lang="de-DE" dirty="0" smtClean="0"/>
              <a:t>an.</a:t>
            </a: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Famulatur (Praktikum) </a:t>
            </a:r>
            <a:r>
              <a:rPr lang="de-DE" dirty="0" smtClean="0"/>
              <a:t>von acht Wochen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Praktische Ausbildung von zwölf Monaten und die Pharmazeutische Prüfung , die in drei Prüfungsabschnitten</a:t>
            </a:r>
          </a:p>
          <a:p>
            <a:pPr marL="64008" indent="0">
              <a:buNone/>
            </a:pPr>
            <a:r>
              <a:rPr lang="de-DE" dirty="0" smtClean="0"/>
              <a:t>    abzulegen </a:t>
            </a:r>
            <a:r>
              <a:rPr lang="de-DE" dirty="0" smtClean="0"/>
              <a:t>ist.</a:t>
            </a: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4450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/>
          </a:bodyPr>
          <a:lstStyle/>
          <a:p>
            <a:r>
              <a:rPr lang="de-DE" sz="4900" dirty="0" smtClean="0">
                <a:latin typeface="Andalus" pitchFamily="18" charset="-78"/>
                <a:cs typeface="Andalus" pitchFamily="18" charset="-78"/>
              </a:rPr>
              <a:t>Dauer des Studiums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>
                <a:latin typeface="Andalus" pitchFamily="18" charset="-78"/>
                <a:cs typeface="Andalus" pitchFamily="18" charset="-78"/>
              </a:rPr>
              <a:t>Mindestens 4 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Jahre Studium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>
                <a:latin typeface="Andalus" pitchFamily="18" charset="-78"/>
                <a:cs typeface="Andalus" pitchFamily="18" charset="-78"/>
              </a:rPr>
              <a:t>+ 8 Wochen Praktikum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>
                <a:latin typeface="Andalus" pitchFamily="18" charset="-78"/>
                <a:cs typeface="Andalus" pitchFamily="18" charset="-78"/>
              </a:rPr>
              <a:t>+ 1 Praxisjahr</a:t>
            </a:r>
          </a:p>
          <a:p>
            <a:pPr marL="0" indent="0">
              <a:buNone/>
            </a:pPr>
            <a:endParaRPr lang="de-DE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de-DE" dirty="0" smtClean="0">
                <a:latin typeface="Andalus" pitchFamily="18" charset="-78"/>
                <a:cs typeface="Andalus" pitchFamily="18" charset="-78"/>
              </a:rPr>
              <a:t>   </a:t>
            </a:r>
            <a:r>
              <a:rPr lang="de-DE" sz="3600" dirty="0" smtClean="0">
                <a:latin typeface="Andalus" pitchFamily="18" charset="-78"/>
                <a:cs typeface="Andalus" pitchFamily="18" charset="-78"/>
              </a:rPr>
              <a:t>Voraussetzung: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>
                <a:latin typeface="Andalus" pitchFamily="18" charset="-78"/>
                <a:cs typeface="Andalus" pitchFamily="18" charset="-78"/>
              </a:rPr>
              <a:t>Allgemeine Hochschulreife oder fachgebundener Hochschulzugang </a:t>
            </a:r>
            <a:endParaRPr lang="de-DE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770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Andalus" pitchFamily="18" charset="-78"/>
                <a:cs typeface="Andalus" pitchFamily="18" charset="-78"/>
              </a:rPr>
              <a:t>Vorteile als selbstständiger Apotheke</a:t>
            </a:r>
            <a:r>
              <a:rPr lang="de-DE" dirty="0" smtClean="0"/>
              <a:t>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de-DE" dirty="0" smtClean="0"/>
          </a:p>
          <a:p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de-DE" dirty="0" err="1" smtClean="0">
                <a:latin typeface="Andalus" pitchFamily="18" charset="-78"/>
                <a:cs typeface="Andalus" pitchFamily="18" charset="-78"/>
              </a:rPr>
              <a:t>Teamleader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: Du hast die Verantwortung für Deine eigene Apotheke und leitest Dein eigenes Team an.</a:t>
            </a:r>
          </a:p>
          <a:p>
            <a:endParaRPr lang="de-DE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r>
              <a:rPr lang="de-DE" dirty="0" smtClean="0">
                <a:latin typeface="Andalus" pitchFamily="18" charset="-78"/>
                <a:cs typeface="Andalus" pitchFamily="18" charset="-78"/>
              </a:rPr>
              <a:t> Unabhängigkeit: Sei Dein eigener Chef und plane und organisiere Deinen Arbeitsalltag 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selbstständig</a:t>
            </a:r>
            <a:r>
              <a:rPr lang="de-DE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de-DE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r>
              <a:rPr lang="de-DE" dirty="0" smtClean="0">
                <a:latin typeface="Andalus" pitchFamily="18" charset="-78"/>
                <a:cs typeface="Andalus" pitchFamily="18" charset="-78"/>
              </a:rPr>
              <a:t> Gutes Einkommen: Als Apotheker übernimmst Du schnell Verantwortung und hast ein attraktives und geregeltes Einkommen.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Grundstudium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Regelstudienzeit: 2 Jahre</a:t>
            </a:r>
          </a:p>
          <a:p>
            <a:r>
              <a:rPr lang="de-DE" dirty="0" smtClean="0"/>
              <a:t>Inhalt: </a:t>
            </a:r>
          </a:p>
          <a:p>
            <a:pPr marL="64008" indent="0">
              <a:buNone/>
            </a:pPr>
            <a:r>
              <a:rPr lang="de-DE" dirty="0" smtClean="0"/>
              <a:t>	Allgemeine, anorganische und 	organische Chemie</a:t>
            </a:r>
            <a:endParaRPr lang="de-DE" dirty="0" smtClean="0"/>
          </a:p>
          <a:p>
            <a:pPr marL="64008" indent="0">
              <a:buNone/>
            </a:pPr>
            <a:r>
              <a:rPr lang="de-DE" dirty="0" smtClean="0"/>
              <a:t>	Grundlagen </a:t>
            </a:r>
            <a:r>
              <a:rPr lang="de-DE" dirty="0" smtClean="0"/>
              <a:t>der Pharmazeutischen  </a:t>
            </a:r>
            <a:r>
              <a:rPr lang="de-DE" dirty="0" smtClean="0"/>
              <a:t>	Biologie </a:t>
            </a:r>
            <a:r>
              <a:rPr lang="de-DE" dirty="0" smtClean="0"/>
              <a:t>und </a:t>
            </a:r>
            <a:r>
              <a:rPr lang="de-DE" dirty="0" smtClean="0"/>
              <a:t>Humanbiologie</a:t>
            </a:r>
          </a:p>
          <a:p>
            <a:pPr marL="64008" indent="0">
              <a:buNone/>
            </a:pPr>
            <a:r>
              <a:rPr lang="de-DE" dirty="0" smtClean="0"/>
              <a:t>	Grundlagen </a:t>
            </a:r>
            <a:r>
              <a:rPr lang="de-DE" dirty="0" smtClean="0"/>
              <a:t>der Physik, der </a:t>
            </a:r>
            <a:r>
              <a:rPr lang="de-DE" dirty="0" smtClean="0"/>
              <a:t>	physikalischen </a:t>
            </a:r>
            <a:r>
              <a:rPr lang="de-DE" dirty="0" smtClean="0"/>
              <a:t>Chemie und der </a:t>
            </a:r>
            <a:r>
              <a:rPr lang="de-DE" dirty="0" smtClean="0"/>
              <a:t>	Arzneiformenlehre</a:t>
            </a:r>
            <a:endParaRPr lang="de-DE" dirty="0" smtClean="0"/>
          </a:p>
          <a:p>
            <a:r>
              <a:rPr lang="de-DE" dirty="0" smtClean="0"/>
              <a:t>Famulatur (</a:t>
            </a:r>
            <a:r>
              <a:rPr lang="de-DE" dirty="0" smtClean="0"/>
              <a:t>acht Wochen) </a:t>
            </a:r>
          </a:p>
          <a:p>
            <a:pPr marL="64008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934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2.Hauptstudium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Regelstudienzeit: 2 </a:t>
            </a:r>
            <a:r>
              <a:rPr lang="de-DE" dirty="0"/>
              <a:t>J</a:t>
            </a:r>
            <a:r>
              <a:rPr lang="de-DE" dirty="0" smtClean="0"/>
              <a:t>ahre</a:t>
            </a:r>
            <a:endParaRPr lang="de-DE" dirty="0" smtClean="0"/>
          </a:p>
          <a:p>
            <a:r>
              <a:rPr lang="de-DE" dirty="0" smtClean="0"/>
              <a:t>Inhalt:</a:t>
            </a:r>
          </a:p>
          <a:p>
            <a:pPr marL="64008" indent="0">
              <a:buNone/>
            </a:pPr>
            <a:r>
              <a:rPr lang="de-DE" dirty="0" smtClean="0"/>
              <a:t>	Pharmazeutische/Medizinische 	Chemie</a:t>
            </a:r>
            <a:endParaRPr lang="de-DE" dirty="0" smtClean="0"/>
          </a:p>
          <a:p>
            <a:pPr marL="64008" indent="0">
              <a:buNone/>
            </a:pPr>
            <a:r>
              <a:rPr lang="de-DE" dirty="0" smtClean="0"/>
              <a:t>	Pharmazeutische Analytik</a:t>
            </a:r>
            <a:endParaRPr lang="de-DE" dirty="0" smtClean="0"/>
          </a:p>
          <a:p>
            <a:pPr marL="64008" indent="0">
              <a:buNone/>
            </a:pPr>
            <a:r>
              <a:rPr lang="de-DE" dirty="0"/>
              <a:t>	</a:t>
            </a:r>
            <a:r>
              <a:rPr lang="de-DE" dirty="0" smtClean="0"/>
              <a:t>Pharmazeutische             	Technologie/Biopharmazie</a:t>
            </a:r>
            <a:endParaRPr lang="de-DE" dirty="0" smtClean="0"/>
          </a:p>
          <a:p>
            <a:pPr marL="64008" indent="0">
              <a:buNone/>
            </a:pPr>
            <a:r>
              <a:rPr lang="de-DE" dirty="0" smtClean="0"/>
              <a:t> </a:t>
            </a:r>
            <a:r>
              <a:rPr lang="de-DE" dirty="0" smtClean="0"/>
              <a:t>	Pharmakologie </a:t>
            </a:r>
            <a:r>
              <a:rPr lang="de-DE" dirty="0" smtClean="0"/>
              <a:t>und </a:t>
            </a:r>
            <a:r>
              <a:rPr lang="de-DE" dirty="0" smtClean="0"/>
              <a:t>Toxikologie </a:t>
            </a:r>
            <a:endParaRPr lang="de-DE" dirty="0" smtClean="0"/>
          </a:p>
          <a:p>
            <a:pPr marL="64008" indent="0">
              <a:buNone/>
            </a:pPr>
            <a:r>
              <a:rPr lang="de-DE" dirty="0" smtClean="0"/>
              <a:t> </a:t>
            </a:r>
            <a:r>
              <a:rPr lang="de-DE" dirty="0" smtClean="0"/>
              <a:t>	Klinische Pharmazie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40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Praktische Ausbildung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Dauer: 12 Monate</a:t>
            </a:r>
          </a:p>
          <a:p>
            <a:r>
              <a:rPr lang="de-DE" dirty="0" smtClean="0"/>
              <a:t>Begleitet von Unterrichtsveranstaltungen</a:t>
            </a:r>
          </a:p>
          <a:p>
            <a:r>
              <a:rPr lang="de-DE" dirty="0" smtClean="0"/>
              <a:t>Praktische Ausbildung kann in zwei </a:t>
            </a:r>
            <a:r>
              <a:rPr lang="de-DE" dirty="0" smtClean="0"/>
              <a:t>verschiedenen </a:t>
            </a:r>
            <a:r>
              <a:rPr lang="de-DE" dirty="0" smtClean="0"/>
              <a:t>Ausbildungsstätten </a:t>
            </a:r>
            <a:r>
              <a:rPr lang="de-DE" dirty="0" smtClean="0"/>
              <a:t>stattfinden </a:t>
            </a:r>
          </a:p>
          <a:p>
            <a:r>
              <a:rPr lang="de-DE" dirty="0" smtClean="0"/>
              <a:t>Mindestens </a:t>
            </a:r>
            <a:r>
              <a:rPr lang="de-DE" dirty="0" smtClean="0"/>
              <a:t>sechs Monate in einer Apotheke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47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 rot="5400000">
            <a:off x="683568" y="1196752"/>
            <a:ext cx="1152128" cy="2160240"/>
          </a:xfrm>
        </p:spPr>
        <p:txBody>
          <a:bodyPr>
            <a:normAutofit/>
          </a:bodyPr>
          <a:lstStyle/>
          <a:p>
            <a:r>
              <a:rPr lang="de-DE" dirty="0" smtClean="0"/>
              <a:t>PTA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 rot="5400000">
            <a:off x="683568" y="3645024"/>
            <a:ext cx="1152128" cy="2160240"/>
          </a:xfrm>
        </p:spPr>
        <p:txBody>
          <a:bodyPr/>
          <a:lstStyle/>
          <a:p>
            <a:r>
              <a:rPr lang="de-DE" dirty="0" smtClean="0"/>
              <a:t>PKA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555776" y="771982"/>
            <a:ext cx="6353944" cy="3045684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de-DE" sz="2000" dirty="0" smtClean="0"/>
              <a:t>Als pharmazeutisch-technische/r Assistent/in (kurz: PTA) unterstützt Du den Apotheker/die Apothekerin bei der Arbeit in der der Apotheke, aber Du übernimmst auch eigenständige Aufgaben, sowie die Beratung von Patienten, die Herstellung individueller Medikamente oder die Prüfung von Arznei- und Hilfsstoffen. Auf Dich kann man sich verlassen – egal ob als Apotheker/in oder </a:t>
            </a:r>
            <a:r>
              <a:rPr lang="de-DE" sz="2000" dirty="0" smtClean="0"/>
              <a:t>Kunde. Diese Ausbildung kann man zum Beispiel im Berufskolleg Olsberg</a:t>
            </a:r>
          </a:p>
          <a:p>
            <a:pPr marL="64008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absolvieren.</a:t>
            </a:r>
            <a:endParaRPr lang="de-DE" sz="20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555776" y="3933056"/>
            <a:ext cx="6324454" cy="2511588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de-DE" dirty="0" smtClean="0"/>
              <a:t>Als Pharmazeutisch-kaufmännische/r Angestellte/r (kurz: PKA) managst Du die Bestellung, den Einkauf und die Lagerung der Medikamente. Außerdem unterstützt </a:t>
            </a:r>
            <a:r>
              <a:rPr lang="de-DE" dirty="0" smtClean="0"/>
              <a:t>Du </a:t>
            </a:r>
            <a:r>
              <a:rPr lang="de-DE" dirty="0" smtClean="0"/>
              <a:t>das Marketing in der Apotheke. Chaos gibt’s bei Dir so gut wie nie – ohne Dich läuft es nicht! </a:t>
            </a:r>
            <a:r>
              <a:rPr lang="de-DE" dirty="0" smtClean="0"/>
              <a:t> </a:t>
            </a:r>
            <a:r>
              <a:rPr lang="de-DE" dirty="0" smtClean="0"/>
              <a:t>Die Ausbildung ist ebenfalls in </a:t>
            </a:r>
            <a:r>
              <a:rPr lang="de-DE" smtClean="0"/>
              <a:t>Olsberg möglich.</a:t>
            </a:r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455259" y="248762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accent4"/>
                </a:solidFill>
              </a:rPr>
              <a:t>Weitere Berufe in der Apotheke</a:t>
            </a:r>
            <a:endParaRPr lang="de-DE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lesto">
  <a:themeElements>
    <a:clrScheme name="Benutzerdefiniert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0000"/>
      </a:accent1>
      <a:accent2>
        <a:srgbClr val="C00000"/>
      </a:accent2>
      <a:accent3>
        <a:srgbClr val="95071F"/>
      </a:accent3>
      <a:accent4>
        <a:srgbClr val="E62600"/>
      </a:accent4>
      <a:accent5>
        <a:srgbClr val="005BD3"/>
      </a:accent5>
      <a:accent6>
        <a:srgbClr val="00349E"/>
      </a:accent6>
      <a:hlink>
        <a:srgbClr val="17BBFD"/>
      </a:hlink>
      <a:folHlink>
        <a:srgbClr val="FF0000"/>
      </a:folHlink>
    </a:clrScheme>
    <a:fontScheme name="Teles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337</Words>
  <Application>Microsoft Office PowerPoint</Application>
  <PresentationFormat>Bildschirmpräsentation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Telesto</vt:lpstr>
      <vt:lpstr>Der Beruf des Apothekers</vt:lpstr>
      <vt:lpstr>Inhaltsverzeichnis</vt:lpstr>
      <vt:lpstr>Der Weg zum Apotheker</vt:lpstr>
      <vt:lpstr>Dauer des Studiums</vt:lpstr>
      <vt:lpstr>Vorteile als selbstständiger Apotheker</vt:lpstr>
      <vt:lpstr>1. Grundstudium</vt:lpstr>
      <vt:lpstr>2.Hauptstudium</vt:lpstr>
      <vt:lpstr>3. Praktische Ausbildung</vt:lpstr>
      <vt:lpstr>PowerPoint-Präsentation</vt:lpstr>
      <vt:lpstr>Danke für Ihre Aufmerksamkeit!</vt:lpstr>
    </vt:vector>
  </TitlesOfParts>
  <Company>Schule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Beruf des Apothekers</dc:title>
  <dc:creator>Lokaler Benutzer</dc:creator>
  <cp:lastModifiedBy>Lokaler Benutzer</cp:lastModifiedBy>
  <cp:revision>6</cp:revision>
  <dcterms:created xsi:type="dcterms:W3CDTF">2019-05-29T10:13:45Z</dcterms:created>
  <dcterms:modified xsi:type="dcterms:W3CDTF">2019-07-03T10:44:47Z</dcterms:modified>
</cp:coreProperties>
</file>