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e-DE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056F60-57F5-4E24-88C1-09603095CB16}" type="datetimeFigureOut">
              <a:rPr lang="de-DE" smtClean="0"/>
              <a:t>21.01.2019</a:t>
            </a:fld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F03CAB3-A756-4610-A52E-3345A2D72A9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kaler Benutzer\AppData\Local\Microsoft\Windows\Temporary Internet Files\Content.IE5\U1KW0UQN\Resiutta_Forst_und_Berge_07072007_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9600" b="1" dirty="0" smtClean="0"/>
              <a:t>Forstwirt</a:t>
            </a:r>
            <a:endParaRPr lang="de-DE" sz="9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4800" dirty="0" smtClean="0">
                <a:solidFill>
                  <a:schemeClr val="tx1"/>
                </a:solidFill>
              </a:rPr>
              <a:t>Forstamt Brilon</a:t>
            </a:r>
          </a:p>
          <a:p>
            <a:r>
              <a:rPr lang="de-DE" dirty="0" smtClean="0"/>
              <a:t>Von Ben Hartmann u. Sam Kluge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6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Waldgebiet </a:t>
            </a:r>
            <a:r>
              <a:rPr lang="de-DE" dirty="0"/>
              <a:t>B</a:t>
            </a:r>
            <a:r>
              <a:rPr lang="de-DE" dirty="0" smtClean="0"/>
              <a:t>rilon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615725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rgbClr val="FFFF00"/>
                </a:solidFill>
              </a:rPr>
              <a:t>Schellhorn-Borberg:</a:t>
            </a:r>
          </a:p>
          <a:p>
            <a:pPr marL="0" indent="0">
              <a:buNone/>
            </a:pPr>
            <a:r>
              <a:rPr lang="de-DE" sz="2000" dirty="0" smtClean="0"/>
              <a:t>	1805ha </a:t>
            </a:r>
          </a:p>
          <a:p>
            <a:r>
              <a:rPr lang="de-DE" sz="2000" dirty="0" smtClean="0">
                <a:solidFill>
                  <a:srgbClr val="00B0F0"/>
                </a:solidFill>
              </a:rPr>
              <a:t>Dreis-Hammerkopf:</a:t>
            </a:r>
          </a:p>
          <a:p>
            <a:pPr marL="0" indent="0">
              <a:buNone/>
            </a:pPr>
            <a:r>
              <a:rPr lang="de-DE" sz="2000" dirty="0" smtClean="0"/>
              <a:t>	1813ha</a:t>
            </a:r>
          </a:p>
          <a:p>
            <a:r>
              <a:rPr lang="de-DE" sz="2000" dirty="0" smtClean="0">
                <a:solidFill>
                  <a:srgbClr val="7030A0"/>
                </a:solidFill>
              </a:rPr>
              <a:t>Niederwald-Wünnenbecke:</a:t>
            </a:r>
          </a:p>
          <a:p>
            <a:pPr marL="0" indent="0">
              <a:buNone/>
            </a:pPr>
            <a:r>
              <a:rPr lang="de-DE" sz="2000" dirty="0" smtClean="0"/>
              <a:t> 	1645ha</a:t>
            </a:r>
          </a:p>
          <a:p>
            <a:r>
              <a:rPr lang="de-DE" sz="2000" dirty="0" smtClean="0">
                <a:solidFill>
                  <a:srgbClr val="00B050"/>
                </a:solidFill>
              </a:rPr>
              <a:t>Scharfenberg-Altenbüren:</a:t>
            </a:r>
          </a:p>
          <a:p>
            <a:pPr marL="0" indent="0">
              <a:buNone/>
            </a:pPr>
            <a:r>
              <a:rPr lang="de-DE" sz="2000" dirty="0" smtClean="0"/>
              <a:t>    	1714ha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Madfeld:</a:t>
            </a:r>
          </a:p>
          <a:p>
            <a:pPr marL="0" indent="0">
              <a:buNone/>
            </a:pPr>
            <a:r>
              <a:rPr lang="de-DE" sz="2000" dirty="0" smtClean="0"/>
              <a:t>    	773ha</a:t>
            </a: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608512" cy="43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0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Verarbeitung des Holzes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wird zu Brettern, Balken, Brennholz, MDF-Platten (Mitteldichte Holzfaserplatte) verarbeitet</a:t>
            </a:r>
          </a:p>
          <a:p>
            <a:r>
              <a:rPr lang="de-DE" dirty="0" smtClean="0"/>
              <a:t>Auch für den Hausbau genutzt   </a:t>
            </a:r>
            <a:endParaRPr lang="de-DE" dirty="0"/>
          </a:p>
        </p:txBody>
      </p:sp>
      <p:pic>
        <p:nvPicPr>
          <p:cNvPr id="2051" name="Picture 3" descr="C:\Users\Lokaler Benutzer\AppData\Local\Microsoft\Windows\Temporary Internet Files\Content.IE5\JNOXV41A\800px-Fachwerkhaus_Rohbau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088">
            <a:off x="4792267" y="3945551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kaler Benutzer\AppData\Local\Microsoft\Windows\Temporary Internet Files\Content.IE5\JJKKOAS0\Buchenholz_gehack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081">
            <a:off x="459353" y="3993650"/>
            <a:ext cx="3159247" cy="23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ENDE</a:t>
            </a:r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2987824" y="5373216"/>
            <a:ext cx="5486400" cy="912255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/>
              <a:t>Wir hoffen es hat euch </a:t>
            </a:r>
            <a:r>
              <a:rPr lang="de-DE" sz="2800" dirty="0"/>
              <a:t>gefallen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Lokaler Benutzer\AppData\Local\Microsoft\Windows\Temporary Internet Files\Content.IE5\G422EFU1\Wink-Emoji-P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Inhaltverzeichnis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Seite:              Thema:</a:t>
            </a:r>
          </a:p>
          <a:p>
            <a:r>
              <a:rPr lang="de-DE" dirty="0" smtClean="0"/>
              <a:t>1                      Forstamt Brilon</a:t>
            </a:r>
          </a:p>
          <a:p>
            <a:r>
              <a:rPr lang="de-DE" dirty="0" smtClean="0"/>
              <a:t>2                      Ausbildung </a:t>
            </a:r>
          </a:p>
          <a:p>
            <a:r>
              <a:rPr lang="de-DE" dirty="0" smtClean="0"/>
              <a:t>3                      Gehalt</a:t>
            </a:r>
          </a:p>
          <a:p>
            <a:r>
              <a:rPr lang="de-DE" dirty="0" smtClean="0"/>
              <a:t>4                      Ausbildung zum Forstwirt</a:t>
            </a:r>
          </a:p>
          <a:p>
            <a:r>
              <a:rPr lang="de-DE" dirty="0" smtClean="0"/>
              <a:t>5                      Arbeiten des Forstwirts</a:t>
            </a:r>
          </a:p>
          <a:p>
            <a:r>
              <a:rPr lang="de-DE" dirty="0"/>
              <a:t>6</a:t>
            </a:r>
            <a:r>
              <a:rPr lang="de-DE" dirty="0" smtClean="0"/>
              <a:t>                      Arbeitszeiten im Forstamt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                           Brilon </a:t>
            </a:r>
          </a:p>
          <a:p>
            <a:r>
              <a:rPr lang="de-DE" dirty="0"/>
              <a:t>7</a:t>
            </a:r>
            <a:r>
              <a:rPr lang="de-DE" dirty="0" smtClean="0"/>
              <a:t>                      Werkzeuge, Maschinen und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  Kleidung               </a:t>
            </a:r>
          </a:p>
          <a:p>
            <a:r>
              <a:rPr lang="de-DE" dirty="0" smtClean="0"/>
              <a:t>8                      Waldgebiet Brilon</a:t>
            </a:r>
          </a:p>
          <a:p>
            <a:r>
              <a:rPr lang="de-DE" dirty="0"/>
              <a:t>9</a:t>
            </a:r>
            <a:r>
              <a:rPr lang="de-DE" dirty="0" smtClean="0"/>
              <a:t>                      Verarbeitung des Holzes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8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Forstamt Brilon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Betriebsfläche</a:t>
            </a:r>
          </a:p>
          <a:p>
            <a:pPr>
              <a:buFontTx/>
              <a:buChar char="-"/>
            </a:pPr>
            <a:r>
              <a:rPr lang="de-DE" dirty="0" smtClean="0"/>
              <a:t>7746 ha</a:t>
            </a:r>
          </a:p>
          <a:p>
            <a:pPr>
              <a:buFontTx/>
              <a:buChar char="-"/>
            </a:pPr>
            <a:r>
              <a:rPr lang="de-DE" dirty="0" smtClean="0"/>
              <a:t>70 </a:t>
            </a:r>
            <a:r>
              <a:rPr lang="de-DE" dirty="0" smtClean="0"/>
              <a:t>% </a:t>
            </a:r>
            <a:r>
              <a:rPr lang="de-DE" dirty="0" smtClean="0"/>
              <a:t>Nadelholzanteil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30 </a:t>
            </a:r>
            <a:r>
              <a:rPr lang="de-DE" dirty="0" smtClean="0"/>
              <a:t>% Laubholzanteil</a:t>
            </a:r>
          </a:p>
          <a:p>
            <a:r>
              <a:rPr lang="de-DE" dirty="0" smtClean="0"/>
              <a:t>Mitarbeiter: 28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Forstamtleiter</a:t>
            </a:r>
            <a:r>
              <a:rPr lang="de-DE" dirty="0" smtClean="0"/>
              <a:t>: 1</a:t>
            </a:r>
            <a:r>
              <a:rPr lang="de-DE" dirty="0" smtClean="0"/>
              <a:t>, Büroleiter</a:t>
            </a:r>
            <a:r>
              <a:rPr lang="de-DE" dirty="0" smtClean="0"/>
              <a:t>: 1</a:t>
            </a:r>
            <a:r>
              <a:rPr lang="de-DE" dirty="0" smtClean="0"/>
              <a:t>, Revierleiter</a:t>
            </a:r>
            <a:r>
              <a:rPr lang="de-DE" dirty="0" smtClean="0"/>
              <a:t>: 6</a:t>
            </a:r>
            <a:r>
              <a:rPr lang="de-DE" dirty="0" smtClean="0"/>
              <a:t>, Schreibkraft</a:t>
            </a:r>
            <a:r>
              <a:rPr lang="de-DE" dirty="0" smtClean="0"/>
              <a:t>: 1</a:t>
            </a:r>
            <a:r>
              <a:rPr lang="de-DE" dirty="0" smtClean="0"/>
              <a:t>, Forstwirte</a:t>
            </a:r>
            <a:r>
              <a:rPr lang="de-DE" dirty="0" smtClean="0"/>
              <a:t>: 16</a:t>
            </a:r>
            <a:r>
              <a:rPr lang="de-DE" dirty="0" smtClean="0"/>
              <a:t>, Lehrlinge</a:t>
            </a:r>
            <a:r>
              <a:rPr lang="de-DE" dirty="0" smtClean="0"/>
              <a:t>: 3 </a:t>
            </a:r>
            <a:endParaRPr lang="de-DE" dirty="0" smtClean="0"/>
          </a:p>
          <a:p>
            <a:pPr>
              <a:buFont typeface="Symbol" pitchFamily="18" charset="2"/>
              <a:buChar char="-"/>
            </a:pPr>
            <a:endParaRPr lang="de-DE" dirty="0" smtClean="0"/>
          </a:p>
          <a:p>
            <a:pPr>
              <a:buFont typeface="Symbol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9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Ausbildung und Gehalt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3 Jahre Lehre zum </a:t>
            </a:r>
            <a:r>
              <a:rPr lang="de-DE" dirty="0" smtClean="0"/>
              <a:t>Forstwirt mit Ausbildung in forstwirtschaftlichen Betrieben und in der Berufsschule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Lehrgehalt</a:t>
            </a:r>
            <a:r>
              <a:rPr lang="de-DE" dirty="0" smtClean="0"/>
              <a:t>: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1</a:t>
            </a:r>
            <a:r>
              <a:rPr lang="de-DE" dirty="0" smtClean="0"/>
              <a:t>. Ausbildungsjahr</a:t>
            </a:r>
            <a:r>
              <a:rPr lang="de-DE" dirty="0" smtClean="0"/>
              <a:t>: 530-630 €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2</a:t>
            </a:r>
            <a:r>
              <a:rPr lang="de-DE" dirty="0" smtClean="0"/>
              <a:t>. Ausbildungsjahr</a:t>
            </a:r>
            <a:r>
              <a:rPr lang="de-DE" dirty="0" smtClean="0"/>
              <a:t>: 570-680 €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3</a:t>
            </a:r>
            <a:r>
              <a:rPr lang="de-DE" dirty="0" smtClean="0"/>
              <a:t>. Ausbildungsjahr</a:t>
            </a:r>
            <a:r>
              <a:rPr lang="de-DE" dirty="0" smtClean="0"/>
              <a:t>: 640-730 €</a:t>
            </a:r>
          </a:p>
          <a:p>
            <a:pPr>
              <a:buFont typeface="Courier New" pitchFamily="49" charset="0"/>
              <a:buChar char="o"/>
            </a:pP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Weiterbildung </a:t>
            </a:r>
            <a:r>
              <a:rPr lang="de-DE" dirty="0" smtClean="0"/>
              <a:t>zum Forsttechniker, Forstwirtmeister oder </a:t>
            </a:r>
            <a:r>
              <a:rPr lang="de-DE" dirty="0" smtClean="0"/>
              <a:t>Förster mit </a:t>
            </a:r>
            <a:r>
              <a:rPr lang="de-DE" dirty="0" smtClean="0"/>
              <a:t>Studium sind möglich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79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Bruttogehalt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Forstwirt: 1700-2000 €</a:t>
            </a:r>
          </a:p>
          <a:p>
            <a:r>
              <a:rPr lang="de-DE" dirty="0" smtClean="0"/>
              <a:t>Revierleiter: 2200 €</a:t>
            </a:r>
          </a:p>
          <a:p>
            <a:r>
              <a:rPr lang="de-DE" dirty="0" smtClean="0"/>
              <a:t>Förster: bis 4500 €</a:t>
            </a:r>
          </a:p>
        </p:txBody>
      </p:sp>
      <p:pic>
        <p:nvPicPr>
          <p:cNvPr id="1026" name="Picture 2" descr="C:\Users\Lokaler Benutzer\AppData\Local\Microsoft\Windows\Temporary Internet Files\Content.IE5\1F1KOJAY\Gel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833464" cy="37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Anforderungen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Benötigter Schulabschluss:</a:t>
            </a:r>
          </a:p>
          <a:p>
            <a:pPr marL="0" indent="0">
              <a:buNone/>
            </a:pPr>
            <a:r>
              <a:rPr lang="de-DE" dirty="0" smtClean="0"/>
              <a:t>	Realschulabschluss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Benötigte Fähigkeiten: körperliche Kraft, Maschinenfertigkeit, Spaß am Arbeiten im Freien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3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Arbeiten des Forstwirts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Holzbestand prüfen</a:t>
            </a:r>
          </a:p>
          <a:p>
            <a:r>
              <a:rPr lang="de-DE" dirty="0" smtClean="0"/>
              <a:t>Baumfällung und </a:t>
            </a:r>
            <a:r>
              <a:rPr lang="de-DE" dirty="0" err="1" smtClean="0"/>
              <a:t>Holzrückearbeiten</a:t>
            </a:r>
            <a:endParaRPr lang="de-DE" dirty="0" smtClean="0"/>
          </a:p>
          <a:p>
            <a:r>
              <a:rPr lang="de-DE" dirty="0" smtClean="0"/>
              <a:t>Aufforstungsarbeiten</a:t>
            </a:r>
          </a:p>
          <a:p>
            <a:r>
              <a:rPr lang="de-DE" dirty="0" smtClean="0"/>
              <a:t>Wegebau</a:t>
            </a:r>
          </a:p>
          <a:p>
            <a:r>
              <a:rPr lang="de-DE" dirty="0" smtClean="0"/>
              <a:t>Wildacker bestellen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Arbeitszeiten im Forstamt Brilon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Sommer: 6:00-15:00 Uhr</a:t>
            </a:r>
          </a:p>
          <a:p>
            <a:r>
              <a:rPr lang="de-DE" dirty="0" smtClean="0"/>
              <a:t>Im Winter: 7:00-16:00 Uhr</a:t>
            </a:r>
            <a:endParaRPr lang="de-DE" dirty="0"/>
          </a:p>
        </p:txBody>
      </p:sp>
      <p:pic>
        <p:nvPicPr>
          <p:cNvPr id="3074" name="Picture 2" descr="C:\Users\Lokaler Benutzer\AppData\Local\Microsoft\Windows\Temporary Internet Files\Content.IE5\AEKTWJY6\Animierte_DB_Uhr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kaler Benutzer\AppData\Local\Microsoft\Windows\Temporary Internet Files\Content.IE5\K3CI0RB5\Harvester_John_Deere_1170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50052"/>
            <a:ext cx="3024336" cy="22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Werkzeuge, Maschinen und Kleidung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Kleidung: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Schnittschutzhose, Schnittschutzjacke, Stahlkappenschuhe, Handschuhe, Helm</a:t>
            </a:r>
          </a:p>
          <a:p>
            <a:r>
              <a:rPr lang="de-DE" dirty="0" smtClean="0"/>
              <a:t>Werkzeuge und Maschinen: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Kettensäge, Keile, Fällheber, Harvester</a:t>
            </a:r>
          </a:p>
          <a:p>
            <a:pPr>
              <a:buFont typeface="Symbol" pitchFamily="18" charset="2"/>
              <a:buChar char="-"/>
            </a:pPr>
            <a:endParaRPr lang="de-DE" dirty="0"/>
          </a:p>
        </p:txBody>
      </p:sp>
      <p:pic>
        <p:nvPicPr>
          <p:cNvPr id="2050" name="Picture 2" descr="C:\Users\Lokaler Benutzer\AppData\Local\Microsoft\Windows\Temporary Internet Files\Content.IE5\K3CI0RB5\1200px-Stihl_kettensaeg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6" y="4293096"/>
            <a:ext cx="170765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238</Words>
  <Application>Microsoft Office PowerPoint</Application>
  <PresentationFormat>Bildschirmpräsentation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Courier New</vt:lpstr>
      <vt:lpstr>Rockwell</vt:lpstr>
      <vt:lpstr>Symbol</vt:lpstr>
      <vt:lpstr>Wingdings 2</vt:lpstr>
      <vt:lpstr>Phoebe</vt:lpstr>
      <vt:lpstr>Forstwirt</vt:lpstr>
      <vt:lpstr>Inhaltverzeichnis </vt:lpstr>
      <vt:lpstr>Forstamt Brilon</vt:lpstr>
      <vt:lpstr>Ausbildung und Gehalt</vt:lpstr>
      <vt:lpstr>Bruttogehalt</vt:lpstr>
      <vt:lpstr>Anforderungen </vt:lpstr>
      <vt:lpstr>Arbeiten des Forstwirts</vt:lpstr>
      <vt:lpstr>    Arbeitszeiten im Forstamt Brilon </vt:lpstr>
      <vt:lpstr>Werkzeuge, Maschinen und Kleidung</vt:lpstr>
      <vt:lpstr>Waldgebiet Brilon</vt:lpstr>
      <vt:lpstr>Verarbeitung des Holzes</vt:lpstr>
      <vt:lpstr>ENDE</vt:lpstr>
    </vt:vector>
  </TitlesOfParts>
  <Company>Schule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Forstwirt</dc:title>
  <dc:creator>Lokaler Benutzer</dc:creator>
  <cp:lastModifiedBy>Marlene Luis</cp:lastModifiedBy>
  <cp:revision>8</cp:revision>
  <dcterms:created xsi:type="dcterms:W3CDTF">2018-11-14T11:10:32Z</dcterms:created>
  <dcterms:modified xsi:type="dcterms:W3CDTF">2019-01-21T15:09:34Z</dcterms:modified>
</cp:coreProperties>
</file>