
<file path=[Content_Types].xml><?xml version="1.0" encoding="utf-8"?>
<Types xmlns="http://schemas.openxmlformats.org/package/2006/content-types">
  <Default Extension="png" ContentType="image/png"/>
  <Default Extension="svg" ContentType="image/svg+xml"/>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57" r:id="rId4"/>
    <p:sldId id="259" r:id="rId5"/>
    <p:sldId id="260" r:id="rId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C7237-9390-4BF3-AE01-9D335880F3F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de-DE"/>
        </a:p>
      </dgm:t>
    </dgm:pt>
    <dgm:pt modelId="{42F28B61-EFA9-4835-8A21-0FB1AA12AE86}">
      <dgm:prSet phldrT="[Text]"/>
      <dgm:spPr/>
      <dgm:t>
        <a:bodyPr/>
        <a:lstStyle/>
        <a:p>
          <a:r>
            <a:rPr lang="de-DE" dirty="0">
              <a:solidFill>
                <a:srgbClr val="C00000"/>
              </a:solidFill>
            </a:rPr>
            <a:t>ABB verfügt über moderne Arbeitsstandards und Technologien</a:t>
          </a:r>
        </a:p>
      </dgm:t>
    </dgm:pt>
    <dgm:pt modelId="{D3B51CC7-3B3A-4FB4-8729-77B90645F511}" type="parTrans" cxnId="{FA0D7F36-85F7-4E61-A591-8C5EF3555571}">
      <dgm:prSet/>
      <dgm:spPr/>
      <dgm:t>
        <a:bodyPr/>
        <a:lstStyle/>
        <a:p>
          <a:endParaRPr lang="de-DE"/>
        </a:p>
      </dgm:t>
    </dgm:pt>
    <dgm:pt modelId="{8E5A270C-AC7B-49FD-AC19-BA1DDB842F54}" type="sibTrans" cxnId="{FA0D7F36-85F7-4E61-A591-8C5EF3555571}">
      <dgm:prSet/>
      <dgm:spPr/>
      <dgm:t>
        <a:bodyPr/>
        <a:lstStyle/>
        <a:p>
          <a:endParaRPr lang="de-DE"/>
        </a:p>
      </dgm:t>
    </dgm:pt>
    <dgm:pt modelId="{46ECC9A0-BAAB-40A6-BEA6-D88CFF09C64B}">
      <dgm:prSet phldrT="[Text]"/>
      <dgm:spPr/>
      <dgm:t>
        <a:bodyPr/>
        <a:lstStyle/>
        <a:p>
          <a:r>
            <a:rPr lang="de-DE" dirty="0">
              <a:solidFill>
                <a:srgbClr val="C00000"/>
              </a:solidFill>
            </a:rPr>
            <a:t>ABB ist ein internationales, erfolgreiches Unternehmen mit dem Hauptsitz in Zürich</a:t>
          </a:r>
        </a:p>
      </dgm:t>
    </dgm:pt>
    <dgm:pt modelId="{86382534-A43D-4487-8813-06E6B58AF83A}" type="parTrans" cxnId="{6FF83A02-45FA-49CE-BD63-CD63F3D2890C}">
      <dgm:prSet/>
      <dgm:spPr/>
      <dgm:t>
        <a:bodyPr/>
        <a:lstStyle/>
        <a:p>
          <a:endParaRPr lang="de-DE"/>
        </a:p>
      </dgm:t>
    </dgm:pt>
    <dgm:pt modelId="{E0D0758D-19E2-4831-91A8-0D15E77B7455}" type="sibTrans" cxnId="{6FF83A02-45FA-49CE-BD63-CD63F3D2890C}">
      <dgm:prSet/>
      <dgm:spPr/>
      <dgm:t>
        <a:bodyPr/>
        <a:lstStyle/>
        <a:p>
          <a:endParaRPr lang="de-DE"/>
        </a:p>
      </dgm:t>
    </dgm:pt>
    <dgm:pt modelId="{2C1595C3-8FEB-46A3-92EC-83C69AAA2448}">
      <dgm:prSet phldrT="[Text]"/>
      <dgm:spPr/>
      <dgm:t>
        <a:bodyPr/>
        <a:lstStyle/>
        <a:p>
          <a:r>
            <a:rPr lang="de-DE" dirty="0">
              <a:solidFill>
                <a:srgbClr val="C00000"/>
              </a:solidFill>
            </a:rPr>
            <a:t>Durch die gute Kommunikation unter den einzelnen Standorten resultiert ein schneller Austausch von Informationen</a:t>
          </a:r>
        </a:p>
      </dgm:t>
    </dgm:pt>
    <dgm:pt modelId="{9DAE4B76-8205-4FDB-B66D-EAE3474CB801}" type="parTrans" cxnId="{C09C167A-7183-4A59-B94E-25CB815F1513}">
      <dgm:prSet/>
      <dgm:spPr/>
      <dgm:t>
        <a:bodyPr/>
        <a:lstStyle/>
        <a:p>
          <a:endParaRPr lang="de-DE"/>
        </a:p>
      </dgm:t>
    </dgm:pt>
    <dgm:pt modelId="{9715B602-E177-4EDD-BF5B-138B891BCC26}" type="sibTrans" cxnId="{C09C167A-7183-4A59-B94E-25CB815F1513}">
      <dgm:prSet/>
      <dgm:spPr/>
      <dgm:t>
        <a:bodyPr/>
        <a:lstStyle/>
        <a:p>
          <a:endParaRPr lang="de-DE"/>
        </a:p>
      </dgm:t>
    </dgm:pt>
    <dgm:pt modelId="{BA7CA093-2C57-4803-A84D-1D807136C7AF}">
      <dgm:prSet phldrT="[Text]"/>
      <dgm:spPr/>
      <dgm:t>
        <a:bodyPr/>
        <a:lstStyle/>
        <a:p>
          <a:r>
            <a:rPr lang="de-DE" dirty="0">
              <a:solidFill>
                <a:srgbClr val="C00000"/>
              </a:solidFill>
            </a:rPr>
            <a:t>Das schweizerische Unternehmen generierte im Jahre 2017 einen Umsatz von 34,31Milliarden USD</a:t>
          </a:r>
        </a:p>
      </dgm:t>
    </dgm:pt>
    <dgm:pt modelId="{8084B114-A9E9-4FCC-93C5-C3B91A06ADCD}" type="parTrans" cxnId="{71768C1C-AAE3-4B5A-BEA5-D63D0B1698C4}">
      <dgm:prSet/>
      <dgm:spPr/>
      <dgm:t>
        <a:bodyPr/>
        <a:lstStyle/>
        <a:p>
          <a:endParaRPr lang="de-DE"/>
        </a:p>
      </dgm:t>
    </dgm:pt>
    <dgm:pt modelId="{0EB76319-D647-4502-BC82-5C1ACA5C203F}" type="sibTrans" cxnId="{71768C1C-AAE3-4B5A-BEA5-D63D0B1698C4}">
      <dgm:prSet/>
      <dgm:spPr/>
      <dgm:t>
        <a:bodyPr/>
        <a:lstStyle/>
        <a:p>
          <a:endParaRPr lang="de-DE"/>
        </a:p>
      </dgm:t>
    </dgm:pt>
    <dgm:pt modelId="{C804F5EA-6FDE-4284-BDFD-66F333912B6F}" type="pres">
      <dgm:prSet presAssocID="{0ACC7237-9390-4BF3-AE01-9D335880F3FA}" presName="Name0" presStyleCnt="0">
        <dgm:presLayoutVars>
          <dgm:dir/>
          <dgm:resizeHandles val="exact"/>
        </dgm:presLayoutVars>
      </dgm:prSet>
      <dgm:spPr/>
      <dgm:t>
        <a:bodyPr/>
        <a:lstStyle/>
        <a:p>
          <a:endParaRPr lang="de-DE"/>
        </a:p>
      </dgm:t>
    </dgm:pt>
    <dgm:pt modelId="{60532843-4BB9-4F85-8C55-F6411A8903D7}" type="pres">
      <dgm:prSet presAssocID="{42F28B61-EFA9-4835-8A21-0FB1AA12AE86}" presName="compNode" presStyleCnt="0"/>
      <dgm:spPr/>
    </dgm:pt>
    <dgm:pt modelId="{0E732C68-AA18-4E1F-9BBD-73C52F1A391A}" type="pres">
      <dgm:prSet presAssocID="{42F28B61-EFA9-4835-8A21-0FB1AA12AE86}" presName="pictRect" presStyleLbl="node1" presStyleIdx="0" presStyleCnt="4" custScaleX="66693" custScaleY="82874" custLinFactNeighborX="-50148" custLinFactNeighborY="-12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17000" b="-17000"/>
          </a:stretch>
        </a:blipFill>
      </dgm:spPr>
      <dgm:extLst>
        <a:ext uri="{E40237B7-FDA0-4F09-8148-C483321AD2D9}">
          <dgm14:cNvPr xmlns:dgm14="http://schemas.microsoft.com/office/drawing/2010/diagram" id="0" name="" descr="Computer"/>
        </a:ext>
      </dgm:extLst>
    </dgm:pt>
    <dgm:pt modelId="{A7A55808-7B4A-4829-ADDA-BF7A252475E5}" type="pres">
      <dgm:prSet presAssocID="{42F28B61-EFA9-4835-8A21-0FB1AA12AE86}" presName="textRect" presStyleLbl="revTx" presStyleIdx="0" presStyleCnt="4" custScaleX="161544" custScaleY="101140" custLinFactY="-41925" custLinFactNeighborX="75891" custLinFactNeighborY="-100000">
        <dgm:presLayoutVars>
          <dgm:bulletEnabled val="1"/>
        </dgm:presLayoutVars>
      </dgm:prSet>
      <dgm:spPr/>
      <dgm:t>
        <a:bodyPr/>
        <a:lstStyle/>
        <a:p>
          <a:endParaRPr lang="de-DE"/>
        </a:p>
      </dgm:t>
    </dgm:pt>
    <dgm:pt modelId="{EB60CB16-D320-4E20-B593-46F4A61E6D76}" type="pres">
      <dgm:prSet presAssocID="{8E5A270C-AC7B-49FD-AC19-BA1DDB842F54}" presName="sibTrans" presStyleLbl="sibTrans2D1" presStyleIdx="0" presStyleCnt="0"/>
      <dgm:spPr/>
      <dgm:t>
        <a:bodyPr/>
        <a:lstStyle/>
        <a:p>
          <a:endParaRPr lang="de-DE"/>
        </a:p>
      </dgm:t>
    </dgm:pt>
    <dgm:pt modelId="{358B91A4-1DE0-4567-AFA5-E29D396E6910}" type="pres">
      <dgm:prSet presAssocID="{46ECC9A0-BAAB-40A6-BEA6-D88CFF09C64B}" presName="compNode" presStyleCnt="0"/>
      <dgm:spPr/>
    </dgm:pt>
    <dgm:pt modelId="{80EEEF6D-E851-484E-A752-8ABE5D52FF61}" type="pres">
      <dgm:prSet presAssocID="{46ECC9A0-BAAB-40A6-BEA6-D88CFF09C64B}" presName="pictRect" presStyleLbl="node1" presStyleIdx="1" presStyleCnt="4" custScaleX="77741" custScaleY="78184" custLinFactX="-100000" custLinFactNeighborX="-114558" custLinFactNeighborY="7231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22000" b="-22000"/>
          </a:stretch>
        </a:blipFill>
      </dgm:spPr>
      <dgm:extLst>
        <a:ext uri="{E40237B7-FDA0-4F09-8148-C483321AD2D9}">
          <dgm14:cNvPr xmlns:dgm14="http://schemas.microsoft.com/office/drawing/2010/diagram" id="0" name="" descr="Besprechung"/>
        </a:ext>
      </dgm:extLst>
    </dgm:pt>
    <dgm:pt modelId="{FA8982CA-ED35-44E9-8386-A0E7FE751C71}" type="pres">
      <dgm:prSet presAssocID="{46ECC9A0-BAAB-40A6-BEA6-D88CFF09C64B}" presName="textRect" presStyleLbl="revTx" presStyleIdx="1" presStyleCnt="4" custScaleX="147457" custLinFactNeighborX="-90347" custLinFactNeighborY="-12499">
        <dgm:presLayoutVars>
          <dgm:bulletEnabled val="1"/>
        </dgm:presLayoutVars>
      </dgm:prSet>
      <dgm:spPr/>
      <dgm:t>
        <a:bodyPr/>
        <a:lstStyle/>
        <a:p>
          <a:endParaRPr lang="de-DE"/>
        </a:p>
      </dgm:t>
    </dgm:pt>
    <dgm:pt modelId="{733A564D-FCBA-454C-832F-60CCDA04B632}" type="pres">
      <dgm:prSet presAssocID="{E0D0758D-19E2-4831-91A8-0D15E77B7455}" presName="sibTrans" presStyleLbl="sibTrans2D1" presStyleIdx="0" presStyleCnt="0"/>
      <dgm:spPr/>
      <dgm:t>
        <a:bodyPr/>
        <a:lstStyle/>
        <a:p>
          <a:endParaRPr lang="de-DE"/>
        </a:p>
      </dgm:t>
    </dgm:pt>
    <dgm:pt modelId="{BD4BF2C5-0E02-45D6-8B91-3F10723A9B4C}" type="pres">
      <dgm:prSet presAssocID="{2C1595C3-8FEB-46A3-92EC-83C69AAA2448}" presName="compNode" presStyleCnt="0"/>
      <dgm:spPr/>
    </dgm:pt>
    <dgm:pt modelId="{5F003FB2-9533-40B7-A6CF-79EF0A098C43}" type="pres">
      <dgm:prSet presAssocID="{2C1595C3-8FEB-46A3-92EC-83C69AAA2448}" presName="pictRect" presStyleLbl="node1" presStyleIdx="2" presStyleCnt="4" custScaleX="79043" custScaleY="78070" custLinFactX="-100000" custLinFactY="100000" custLinFactNeighborX="-132228" custLinFactNeighborY="12875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31000" b="-31000"/>
          </a:stretch>
        </a:blipFill>
      </dgm:spPr>
      <dgm:extLst>
        <a:ext uri="{E40237B7-FDA0-4F09-8148-C483321AD2D9}">
          <dgm14:cNvPr xmlns:dgm14="http://schemas.microsoft.com/office/drawing/2010/diagram" id="0" name="" descr="Münzen"/>
        </a:ext>
      </dgm:extLst>
    </dgm:pt>
    <dgm:pt modelId="{3E1FA967-74F6-4470-BF83-9D27A76EF645}" type="pres">
      <dgm:prSet presAssocID="{2C1595C3-8FEB-46A3-92EC-83C69AAA2448}" presName="textRect" presStyleLbl="revTx" presStyleIdx="2" presStyleCnt="4" custScaleX="152681" custLinFactY="-58301" custLinFactNeighborX="92923" custLinFactNeighborY="-100000">
        <dgm:presLayoutVars>
          <dgm:bulletEnabled val="1"/>
        </dgm:presLayoutVars>
      </dgm:prSet>
      <dgm:spPr/>
      <dgm:t>
        <a:bodyPr/>
        <a:lstStyle/>
        <a:p>
          <a:endParaRPr lang="de-DE"/>
        </a:p>
      </dgm:t>
    </dgm:pt>
    <dgm:pt modelId="{FFEB90FD-ED87-46E5-ACC9-11356EB28D3E}" type="pres">
      <dgm:prSet presAssocID="{9715B602-E177-4EDD-BF5B-138B891BCC26}" presName="sibTrans" presStyleLbl="sibTrans2D1" presStyleIdx="0" presStyleCnt="0"/>
      <dgm:spPr/>
      <dgm:t>
        <a:bodyPr/>
        <a:lstStyle/>
        <a:p>
          <a:endParaRPr lang="de-DE"/>
        </a:p>
      </dgm:t>
    </dgm:pt>
    <dgm:pt modelId="{E5F88427-B1FF-435B-AFE9-74810B626854}" type="pres">
      <dgm:prSet presAssocID="{BA7CA093-2C57-4803-A84D-1D807136C7AF}" presName="compNode" presStyleCnt="0"/>
      <dgm:spPr/>
    </dgm:pt>
    <dgm:pt modelId="{5E386B04-853C-4871-804F-AE3CCC5EAC8F}" type="pres">
      <dgm:prSet presAssocID="{BA7CA093-2C57-4803-A84D-1D807136C7AF}" presName="pictRect" presStyleLbl="node1" presStyleIdx="3" presStyleCnt="4" custScaleX="78883" custScaleY="79530" custLinFactX="-100000" custLinFactNeighborX="-112270" custLinFactNeighborY="-1159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22000" b="-22000"/>
          </a:stretch>
        </a:blipFill>
      </dgm:spPr>
      <dgm:extLst>
        <a:ext uri="{E40237B7-FDA0-4F09-8148-C483321AD2D9}">
          <dgm14:cNvPr xmlns:dgm14="http://schemas.microsoft.com/office/drawing/2010/diagram" id="0" name="" descr="Umschlag"/>
        </a:ext>
      </dgm:extLst>
    </dgm:pt>
    <dgm:pt modelId="{2A075400-7327-4323-89D5-F9CC706FD2CF}" type="pres">
      <dgm:prSet presAssocID="{BA7CA093-2C57-4803-A84D-1D807136C7AF}" presName="textRect" presStyleLbl="revTx" presStyleIdx="3" presStyleCnt="4" custScaleX="179303" custLinFactNeighborX="-69762" custLinFactNeighborY="-12636">
        <dgm:presLayoutVars>
          <dgm:bulletEnabled val="1"/>
        </dgm:presLayoutVars>
      </dgm:prSet>
      <dgm:spPr/>
      <dgm:t>
        <a:bodyPr/>
        <a:lstStyle/>
        <a:p>
          <a:endParaRPr lang="de-DE"/>
        </a:p>
      </dgm:t>
    </dgm:pt>
  </dgm:ptLst>
  <dgm:cxnLst>
    <dgm:cxn modelId="{FA0D7F36-85F7-4E61-A591-8C5EF3555571}" srcId="{0ACC7237-9390-4BF3-AE01-9D335880F3FA}" destId="{42F28B61-EFA9-4835-8A21-0FB1AA12AE86}" srcOrd="0" destOrd="0" parTransId="{D3B51CC7-3B3A-4FB4-8729-77B90645F511}" sibTransId="{8E5A270C-AC7B-49FD-AC19-BA1DDB842F54}"/>
    <dgm:cxn modelId="{71768C1C-AAE3-4B5A-BEA5-D63D0B1698C4}" srcId="{0ACC7237-9390-4BF3-AE01-9D335880F3FA}" destId="{BA7CA093-2C57-4803-A84D-1D807136C7AF}" srcOrd="3" destOrd="0" parTransId="{8084B114-A9E9-4FCC-93C5-C3B91A06ADCD}" sibTransId="{0EB76319-D647-4502-BC82-5C1ACA5C203F}"/>
    <dgm:cxn modelId="{C1181042-16B8-46A8-9A9C-D2870E118E4F}" type="presOf" srcId="{42F28B61-EFA9-4835-8A21-0FB1AA12AE86}" destId="{A7A55808-7B4A-4829-ADDA-BF7A252475E5}" srcOrd="0" destOrd="0" presId="urn:microsoft.com/office/officeart/2005/8/layout/pList1"/>
    <dgm:cxn modelId="{71438C18-2BF3-4806-8B4D-507B07CE4CF1}" type="presOf" srcId="{2C1595C3-8FEB-46A3-92EC-83C69AAA2448}" destId="{3E1FA967-74F6-4470-BF83-9D27A76EF645}" srcOrd="0" destOrd="0" presId="urn:microsoft.com/office/officeart/2005/8/layout/pList1"/>
    <dgm:cxn modelId="{88D52D29-4FD5-4145-9738-D3764837A12B}" type="presOf" srcId="{BA7CA093-2C57-4803-A84D-1D807136C7AF}" destId="{2A075400-7327-4323-89D5-F9CC706FD2CF}" srcOrd="0" destOrd="0" presId="urn:microsoft.com/office/officeart/2005/8/layout/pList1"/>
    <dgm:cxn modelId="{624E0C28-D4FC-4540-9848-C25FD611F1D5}" type="presOf" srcId="{46ECC9A0-BAAB-40A6-BEA6-D88CFF09C64B}" destId="{FA8982CA-ED35-44E9-8386-A0E7FE751C71}" srcOrd="0" destOrd="0" presId="urn:microsoft.com/office/officeart/2005/8/layout/pList1"/>
    <dgm:cxn modelId="{B67C62B9-6CC9-4C68-9856-6C8B6E1F4399}" type="presOf" srcId="{9715B602-E177-4EDD-BF5B-138B891BCC26}" destId="{FFEB90FD-ED87-46E5-ACC9-11356EB28D3E}" srcOrd="0" destOrd="0" presId="urn:microsoft.com/office/officeart/2005/8/layout/pList1"/>
    <dgm:cxn modelId="{A64100E4-1CAE-4519-9780-445D141F83B6}" type="presOf" srcId="{0ACC7237-9390-4BF3-AE01-9D335880F3FA}" destId="{C804F5EA-6FDE-4284-BDFD-66F333912B6F}" srcOrd="0" destOrd="0" presId="urn:microsoft.com/office/officeart/2005/8/layout/pList1"/>
    <dgm:cxn modelId="{C09C167A-7183-4A59-B94E-25CB815F1513}" srcId="{0ACC7237-9390-4BF3-AE01-9D335880F3FA}" destId="{2C1595C3-8FEB-46A3-92EC-83C69AAA2448}" srcOrd="2" destOrd="0" parTransId="{9DAE4B76-8205-4FDB-B66D-EAE3474CB801}" sibTransId="{9715B602-E177-4EDD-BF5B-138B891BCC26}"/>
    <dgm:cxn modelId="{6FF83A02-45FA-49CE-BD63-CD63F3D2890C}" srcId="{0ACC7237-9390-4BF3-AE01-9D335880F3FA}" destId="{46ECC9A0-BAAB-40A6-BEA6-D88CFF09C64B}" srcOrd="1" destOrd="0" parTransId="{86382534-A43D-4487-8813-06E6B58AF83A}" sibTransId="{E0D0758D-19E2-4831-91A8-0D15E77B7455}"/>
    <dgm:cxn modelId="{450A20B8-C6F2-4530-B6F9-B219EAF124D7}" type="presOf" srcId="{E0D0758D-19E2-4831-91A8-0D15E77B7455}" destId="{733A564D-FCBA-454C-832F-60CCDA04B632}" srcOrd="0" destOrd="0" presId="urn:microsoft.com/office/officeart/2005/8/layout/pList1"/>
    <dgm:cxn modelId="{E0B7CFB5-4BAE-462F-ABEB-5FD62A760145}" type="presOf" srcId="{8E5A270C-AC7B-49FD-AC19-BA1DDB842F54}" destId="{EB60CB16-D320-4E20-B593-46F4A61E6D76}" srcOrd="0" destOrd="0" presId="urn:microsoft.com/office/officeart/2005/8/layout/pList1"/>
    <dgm:cxn modelId="{3E9090ED-7C4C-4CE4-9244-0452DF573798}" type="presParOf" srcId="{C804F5EA-6FDE-4284-BDFD-66F333912B6F}" destId="{60532843-4BB9-4F85-8C55-F6411A8903D7}" srcOrd="0" destOrd="0" presId="urn:microsoft.com/office/officeart/2005/8/layout/pList1"/>
    <dgm:cxn modelId="{67371A4F-6773-49D3-8D77-DE63916C2DD3}" type="presParOf" srcId="{60532843-4BB9-4F85-8C55-F6411A8903D7}" destId="{0E732C68-AA18-4E1F-9BBD-73C52F1A391A}" srcOrd="0" destOrd="0" presId="urn:microsoft.com/office/officeart/2005/8/layout/pList1"/>
    <dgm:cxn modelId="{8B32C35E-888A-4E28-9A62-0B37F2C66A6A}" type="presParOf" srcId="{60532843-4BB9-4F85-8C55-F6411A8903D7}" destId="{A7A55808-7B4A-4829-ADDA-BF7A252475E5}" srcOrd="1" destOrd="0" presId="urn:microsoft.com/office/officeart/2005/8/layout/pList1"/>
    <dgm:cxn modelId="{8B7D3491-CDDC-44F3-8A34-3DBD618916EC}" type="presParOf" srcId="{C804F5EA-6FDE-4284-BDFD-66F333912B6F}" destId="{EB60CB16-D320-4E20-B593-46F4A61E6D76}" srcOrd="1" destOrd="0" presId="urn:microsoft.com/office/officeart/2005/8/layout/pList1"/>
    <dgm:cxn modelId="{9D26BA32-9635-4717-86C9-D1F323DC44B6}" type="presParOf" srcId="{C804F5EA-6FDE-4284-BDFD-66F333912B6F}" destId="{358B91A4-1DE0-4567-AFA5-E29D396E6910}" srcOrd="2" destOrd="0" presId="urn:microsoft.com/office/officeart/2005/8/layout/pList1"/>
    <dgm:cxn modelId="{88B2EEA4-6C0B-4C3A-ABEE-B27A1B71070D}" type="presParOf" srcId="{358B91A4-1DE0-4567-AFA5-E29D396E6910}" destId="{80EEEF6D-E851-484E-A752-8ABE5D52FF61}" srcOrd="0" destOrd="0" presId="urn:microsoft.com/office/officeart/2005/8/layout/pList1"/>
    <dgm:cxn modelId="{0EC6B9FB-2A70-44A6-A463-F476406FC43A}" type="presParOf" srcId="{358B91A4-1DE0-4567-AFA5-E29D396E6910}" destId="{FA8982CA-ED35-44E9-8386-A0E7FE751C71}" srcOrd="1" destOrd="0" presId="urn:microsoft.com/office/officeart/2005/8/layout/pList1"/>
    <dgm:cxn modelId="{F492113D-5A33-4DC7-B674-981F3669FD32}" type="presParOf" srcId="{C804F5EA-6FDE-4284-BDFD-66F333912B6F}" destId="{733A564D-FCBA-454C-832F-60CCDA04B632}" srcOrd="3" destOrd="0" presId="urn:microsoft.com/office/officeart/2005/8/layout/pList1"/>
    <dgm:cxn modelId="{A2832E73-95BA-40D8-9B39-1C2E7E3402C2}" type="presParOf" srcId="{C804F5EA-6FDE-4284-BDFD-66F333912B6F}" destId="{BD4BF2C5-0E02-45D6-8B91-3F10723A9B4C}" srcOrd="4" destOrd="0" presId="urn:microsoft.com/office/officeart/2005/8/layout/pList1"/>
    <dgm:cxn modelId="{357B2429-A19F-4543-B480-8C305E647065}" type="presParOf" srcId="{BD4BF2C5-0E02-45D6-8B91-3F10723A9B4C}" destId="{5F003FB2-9533-40B7-A6CF-79EF0A098C43}" srcOrd="0" destOrd="0" presId="urn:microsoft.com/office/officeart/2005/8/layout/pList1"/>
    <dgm:cxn modelId="{A173E431-A3B4-49AC-B0D5-5A829D8A1D2F}" type="presParOf" srcId="{BD4BF2C5-0E02-45D6-8B91-3F10723A9B4C}" destId="{3E1FA967-74F6-4470-BF83-9D27A76EF645}" srcOrd="1" destOrd="0" presId="urn:microsoft.com/office/officeart/2005/8/layout/pList1"/>
    <dgm:cxn modelId="{D6B8F63E-3EFF-4862-A6B0-746223B828F4}" type="presParOf" srcId="{C804F5EA-6FDE-4284-BDFD-66F333912B6F}" destId="{FFEB90FD-ED87-46E5-ACC9-11356EB28D3E}" srcOrd="5" destOrd="0" presId="urn:microsoft.com/office/officeart/2005/8/layout/pList1"/>
    <dgm:cxn modelId="{9F0E41E2-849F-40F2-AD0E-B6150B2E5E6E}" type="presParOf" srcId="{C804F5EA-6FDE-4284-BDFD-66F333912B6F}" destId="{E5F88427-B1FF-435B-AFE9-74810B626854}" srcOrd="6" destOrd="0" presId="urn:microsoft.com/office/officeart/2005/8/layout/pList1"/>
    <dgm:cxn modelId="{75EEDCAB-40A6-47D7-BD29-0AAA8ADB1D1C}" type="presParOf" srcId="{E5F88427-B1FF-435B-AFE9-74810B626854}" destId="{5E386B04-853C-4871-804F-AE3CCC5EAC8F}" srcOrd="0" destOrd="0" presId="urn:microsoft.com/office/officeart/2005/8/layout/pList1"/>
    <dgm:cxn modelId="{75BF5F6E-234B-4485-83EE-2927F919FE1A}" type="presParOf" srcId="{E5F88427-B1FF-435B-AFE9-74810B626854}" destId="{2A075400-7327-4323-89D5-F9CC706FD2C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32C68-AA18-4E1F-9BBD-73C52F1A391A}">
      <dsp:nvSpPr>
        <dsp:cNvPr id="0" name=""/>
        <dsp:cNvSpPr/>
      </dsp:nvSpPr>
      <dsp:spPr>
        <a:xfrm>
          <a:off x="233380" y="69050"/>
          <a:ext cx="1769073" cy="1514618"/>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55808-7B4A-4829-ADDA-BF7A252475E5}">
      <dsp:nvSpPr>
        <dsp:cNvPr id="0" name=""/>
        <dsp:cNvSpPr/>
      </dsp:nvSpPr>
      <dsp:spPr>
        <a:xfrm>
          <a:off x="2318653" y="360078"/>
          <a:ext cx="4285056" cy="99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de-DE" sz="1800" kern="1200" dirty="0">
              <a:solidFill>
                <a:srgbClr val="C00000"/>
              </a:solidFill>
            </a:rPr>
            <a:t>ABB verfügt über moderne Arbeitsstandards und Technologien</a:t>
          </a:r>
        </a:p>
      </dsp:txBody>
      <dsp:txXfrm>
        <a:off x="2318653" y="360078"/>
        <a:ext cx="4285056" cy="995319"/>
      </dsp:txXfrm>
    </dsp:sp>
    <dsp:sp modelId="{80EEEF6D-E851-484E-A752-8ABE5D52FF61}">
      <dsp:nvSpPr>
        <dsp:cNvPr id="0" name=""/>
        <dsp:cNvSpPr/>
      </dsp:nvSpPr>
      <dsp:spPr>
        <a:xfrm>
          <a:off x="89365" y="1437202"/>
          <a:ext cx="2062129" cy="1428903"/>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22000" b="-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8982CA-ED35-44E9-8386-A0E7FE751C71}">
      <dsp:nvSpPr>
        <dsp:cNvPr id="0" name=""/>
        <dsp:cNvSpPr/>
      </dsp:nvSpPr>
      <dsp:spPr>
        <a:xfrm>
          <a:off x="2459509" y="1620746"/>
          <a:ext cx="3911389" cy="98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de-DE" sz="1800" kern="1200" dirty="0">
              <a:solidFill>
                <a:srgbClr val="C00000"/>
              </a:solidFill>
            </a:rPr>
            <a:t>ABB ist ein internationales, erfolgreiches Unternehmen mit dem Hauptsitz in Zürich</a:t>
          </a:r>
        </a:p>
      </dsp:txBody>
      <dsp:txXfrm>
        <a:off x="2459509" y="1620746"/>
        <a:ext cx="3911389" cy="984100"/>
      </dsp:txXfrm>
    </dsp:sp>
    <dsp:sp modelId="{5F003FB2-9533-40B7-A6CF-79EF0A098C43}">
      <dsp:nvSpPr>
        <dsp:cNvPr id="0" name=""/>
        <dsp:cNvSpPr/>
      </dsp:nvSpPr>
      <dsp:spPr>
        <a:xfrm>
          <a:off x="0" y="4306436"/>
          <a:ext cx="2096665" cy="1426819"/>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31000" b="-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FA967-74F6-4470-BF83-9D27A76EF645}">
      <dsp:nvSpPr>
        <dsp:cNvPr id="0" name=""/>
        <dsp:cNvSpPr/>
      </dsp:nvSpPr>
      <dsp:spPr>
        <a:xfrm>
          <a:off x="2465618" y="3093386"/>
          <a:ext cx="4049959" cy="98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de-DE" sz="1800" kern="1200" dirty="0">
              <a:solidFill>
                <a:srgbClr val="C00000"/>
              </a:solidFill>
            </a:rPr>
            <a:t>Durch die gute Kommunikation unter den einzelnen Standorten resultiert ein schneller Austausch von Informationen</a:t>
          </a:r>
        </a:p>
      </dsp:txBody>
      <dsp:txXfrm>
        <a:off x="2465618" y="3093386"/>
        <a:ext cx="4049959" cy="984100"/>
      </dsp:txXfrm>
    </dsp:sp>
    <dsp:sp modelId="{5E386B04-853C-4871-804F-AE3CCC5EAC8F}">
      <dsp:nvSpPr>
        <dsp:cNvPr id="0" name=""/>
        <dsp:cNvSpPr/>
      </dsp:nvSpPr>
      <dsp:spPr>
        <a:xfrm>
          <a:off x="17361" y="2805354"/>
          <a:ext cx="2092421" cy="1453502"/>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22000" b="-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75400-7327-4323-89D5-F9CC706FD2CF}">
      <dsp:nvSpPr>
        <dsp:cNvPr id="0" name=""/>
        <dsp:cNvSpPr/>
      </dsp:nvSpPr>
      <dsp:spPr>
        <a:xfrm>
          <a:off x="2465624" y="4533548"/>
          <a:ext cx="4756125" cy="98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de-DE" sz="1800" kern="1200" dirty="0">
              <a:solidFill>
                <a:srgbClr val="C00000"/>
              </a:solidFill>
            </a:rPr>
            <a:t>Das schweizerische Unternehmen generierte im Jahre 2017 einen Umsatz von 34,31Milliarden USD</a:t>
          </a:r>
        </a:p>
      </dsp:txBody>
      <dsp:txXfrm>
        <a:off x="2465624" y="4533548"/>
        <a:ext cx="4756125" cy="98410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8804F-CE08-4B98-93F8-D60C7DDE1A2A}" type="datetimeFigureOut">
              <a:rPr lang="de-DE" smtClean="0"/>
              <a:t>21.01.2019</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91B51-C028-44CD-AE27-1CAE8B959A1E}" type="slidenum">
              <a:rPr lang="de-DE" smtClean="0"/>
              <a:t>‹Nr.›</a:t>
            </a:fld>
            <a:endParaRPr lang="de-DE"/>
          </a:p>
        </p:txBody>
      </p:sp>
    </p:spTree>
    <p:extLst>
      <p:ext uri="{BB962C8B-B14F-4D97-AF65-F5344CB8AC3E}">
        <p14:creationId xmlns:p14="http://schemas.microsoft.com/office/powerpoint/2010/main" val="338830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EF91B51-C028-44CD-AE27-1CAE8B959A1E}" type="slidenum">
              <a:rPr lang="de-DE" smtClean="0"/>
              <a:t>4</a:t>
            </a:fld>
            <a:endParaRPr lang="de-DE"/>
          </a:p>
        </p:txBody>
      </p:sp>
    </p:spTree>
    <p:extLst>
      <p:ext uri="{BB962C8B-B14F-4D97-AF65-F5344CB8AC3E}">
        <p14:creationId xmlns:p14="http://schemas.microsoft.com/office/powerpoint/2010/main" val="351516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6BE6398-A045-457F-8CD6-970615846E7E}" type="datetimeFigureOut">
              <a:rPr lang="de-DE" smtClean="0"/>
              <a:t>21.01.2019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6B79EF4-553A-437D-ACA2-110701C49E23}" type="slidenum">
              <a:rPr lang="de-DE" smtClean="0"/>
              <a:t>‹Nr.›</a:t>
            </a:fld>
            <a:endParaRPr lang="de-DE"/>
          </a:p>
        </p:txBody>
      </p:sp>
    </p:spTree>
    <p:extLst>
      <p:ext uri="{BB962C8B-B14F-4D97-AF65-F5344CB8AC3E}">
        <p14:creationId xmlns:p14="http://schemas.microsoft.com/office/powerpoint/2010/main" val="124374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6BE6398-A045-457F-8CD6-970615846E7E}" type="datetimeFigureOut">
              <a:rPr lang="de-DE" smtClean="0"/>
              <a:t>21.01.2019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6B79EF4-553A-437D-ACA2-110701C49E23}" type="slidenum">
              <a:rPr lang="de-DE" smtClean="0"/>
              <a:t>‹Nr.›</a:t>
            </a:fld>
            <a:endParaRPr lang="de-DE"/>
          </a:p>
        </p:txBody>
      </p:sp>
    </p:spTree>
    <p:extLst>
      <p:ext uri="{BB962C8B-B14F-4D97-AF65-F5344CB8AC3E}">
        <p14:creationId xmlns:p14="http://schemas.microsoft.com/office/powerpoint/2010/main" val="17152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6BE6398-A045-457F-8CD6-970615846E7E}" type="datetimeFigureOut">
              <a:rPr lang="de-DE" smtClean="0"/>
              <a:t>21.01.2019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6B79EF4-553A-437D-ACA2-110701C49E23}" type="slidenum">
              <a:rPr lang="de-DE" smtClean="0"/>
              <a:t>‹Nr.›</a:t>
            </a:fld>
            <a:endParaRPr lang="de-DE"/>
          </a:p>
        </p:txBody>
      </p:sp>
    </p:spTree>
    <p:extLst>
      <p:ext uri="{BB962C8B-B14F-4D97-AF65-F5344CB8AC3E}">
        <p14:creationId xmlns:p14="http://schemas.microsoft.com/office/powerpoint/2010/main" val="242905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6BE6398-A045-457F-8CD6-970615846E7E}" type="datetimeFigureOut">
              <a:rPr lang="de-DE" smtClean="0"/>
              <a:t>21.01.2019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6B79EF4-553A-437D-ACA2-110701C49E23}" type="slidenum">
              <a:rPr lang="de-DE" smtClean="0"/>
              <a:t>‹Nr.›</a:t>
            </a:fld>
            <a:endParaRPr lang="de-DE"/>
          </a:p>
        </p:txBody>
      </p:sp>
    </p:spTree>
    <p:extLst>
      <p:ext uri="{BB962C8B-B14F-4D97-AF65-F5344CB8AC3E}">
        <p14:creationId xmlns:p14="http://schemas.microsoft.com/office/powerpoint/2010/main" val="135723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6BE6398-A045-457F-8CD6-970615846E7E}" type="datetimeFigureOut">
              <a:rPr lang="de-DE" smtClean="0"/>
              <a:t>21.01.2019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6B79EF4-553A-437D-ACA2-110701C49E23}" type="slidenum">
              <a:rPr lang="de-DE" smtClean="0"/>
              <a:t>‹Nr.›</a:t>
            </a:fld>
            <a:endParaRPr lang="de-DE"/>
          </a:p>
        </p:txBody>
      </p:sp>
    </p:spTree>
    <p:extLst>
      <p:ext uri="{BB962C8B-B14F-4D97-AF65-F5344CB8AC3E}">
        <p14:creationId xmlns:p14="http://schemas.microsoft.com/office/powerpoint/2010/main" val="411584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6BE6398-A045-457F-8CD6-970615846E7E}" type="datetimeFigureOut">
              <a:rPr lang="de-DE" smtClean="0"/>
              <a:t>21.01.2019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6B79EF4-553A-437D-ACA2-110701C49E23}" type="slidenum">
              <a:rPr lang="de-DE" smtClean="0"/>
              <a:t>‹Nr.›</a:t>
            </a:fld>
            <a:endParaRPr lang="de-DE"/>
          </a:p>
        </p:txBody>
      </p:sp>
    </p:spTree>
    <p:extLst>
      <p:ext uri="{BB962C8B-B14F-4D97-AF65-F5344CB8AC3E}">
        <p14:creationId xmlns:p14="http://schemas.microsoft.com/office/powerpoint/2010/main" val="336203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6BE6398-A045-457F-8CD6-970615846E7E}" type="datetimeFigureOut">
              <a:rPr lang="de-DE" smtClean="0"/>
              <a:t>21.01.2019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6B79EF4-553A-437D-ACA2-110701C49E23}" type="slidenum">
              <a:rPr lang="de-DE" smtClean="0"/>
              <a:t>‹Nr.›</a:t>
            </a:fld>
            <a:endParaRPr lang="de-DE"/>
          </a:p>
        </p:txBody>
      </p:sp>
    </p:spTree>
    <p:extLst>
      <p:ext uri="{BB962C8B-B14F-4D97-AF65-F5344CB8AC3E}">
        <p14:creationId xmlns:p14="http://schemas.microsoft.com/office/powerpoint/2010/main" val="297235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6BE6398-A045-457F-8CD6-970615846E7E}" type="datetimeFigureOut">
              <a:rPr lang="de-DE" smtClean="0"/>
              <a:t>21.01.2019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6B79EF4-553A-437D-ACA2-110701C49E23}" type="slidenum">
              <a:rPr lang="de-DE" smtClean="0"/>
              <a:t>‹Nr.›</a:t>
            </a:fld>
            <a:endParaRPr lang="de-DE"/>
          </a:p>
        </p:txBody>
      </p:sp>
    </p:spTree>
    <p:extLst>
      <p:ext uri="{BB962C8B-B14F-4D97-AF65-F5344CB8AC3E}">
        <p14:creationId xmlns:p14="http://schemas.microsoft.com/office/powerpoint/2010/main" val="342443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6BE6398-A045-457F-8CD6-970615846E7E}" type="datetimeFigureOut">
              <a:rPr lang="de-DE" smtClean="0"/>
              <a:t>21.01.2019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6B79EF4-553A-437D-ACA2-110701C49E23}" type="slidenum">
              <a:rPr lang="de-DE" smtClean="0"/>
              <a:t>‹Nr.›</a:t>
            </a:fld>
            <a:endParaRPr lang="de-DE"/>
          </a:p>
        </p:txBody>
      </p:sp>
    </p:spTree>
    <p:extLst>
      <p:ext uri="{BB962C8B-B14F-4D97-AF65-F5344CB8AC3E}">
        <p14:creationId xmlns:p14="http://schemas.microsoft.com/office/powerpoint/2010/main" val="82382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66BE6398-A045-457F-8CD6-970615846E7E}" type="datetimeFigureOut">
              <a:rPr lang="de-DE" smtClean="0"/>
              <a:t>21.01.2019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6B79EF4-553A-437D-ACA2-110701C49E23}" type="slidenum">
              <a:rPr lang="de-DE" smtClean="0"/>
              <a:t>‹Nr.›</a:t>
            </a:fld>
            <a:endParaRPr lang="de-DE"/>
          </a:p>
        </p:txBody>
      </p:sp>
    </p:spTree>
    <p:extLst>
      <p:ext uri="{BB962C8B-B14F-4D97-AF65-F5344CB8AC3E}">
        <p14:creationId xmlns:p14="http://schemas.microsoft.com/office/powerpoint/2010/main" val="159046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66BE6398-A045-457F-8CD6-970615846E7E}" type="datetimeFigureOut">
              <a:rPr lang="de-DE" smtClean="0"/>
              <a:t>21.01.2019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6B79EF4-553A-437D-ACA2-110701C49E23}" type="slidenum">
              <a:rPr lang="de-DE" smtClean="0"/>
              <a:t>‹Nr.›</a:t>
            </a:fld>
            <a:endParaRPr lang="de-DE"/>
          </a:p>
        </p:txBody>
      </p:sp>
    </p:spTree>
    <p:extLst>
      <p:ext uri="{BB962C8B-B14F-4D97-AF65-F5344CB8AC3E}">
        <p14:creationId xmlns:p14="http://schemas.microsoft.com/office/powerpoint/2010/main" val="1967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E6398-A045-457F-8CD6-970615846E7E}" type="datetimeFigureOut">
              <a:rPr lang="de-DE" smtClean="0"/>
              <a:t>21.01.2019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79EF4-553A-437D-ACA2-110701C49E23}" type="slidenum">
              <a:rPr lang="de-DE" smtClean="0"/>
              <a:t>‹Nr.›</a:t>
            </a:fld>
            <a:endParaRPr lang="de-DE"/>
          </a:p>
        </p:txBody>
      </p:sp>
    </p:spTree>
    <p:extLst>
      <p:ext uri="{BB962C8B-B14F-4D97-AF65-F5344CB8AC3E}">
        <p14:creationId xmlns:p14="http://schemas.microsoft.com/office/powerpoint/2010/main" val="3867950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3" Type="http://schemas.openxmlformats.org/officeDocument/2006/relationships/image" Target="../media/image10.png"/><Relationship Id="rId18" Type="http://schemas.microsoft.com/office/2017/06/relationships/model3d" Target="../media/model3d4.glb"/><Relationship Id="rId26" Type="http://schemas.microsoft.com/office/2017/06/relationships/model3d" Target="../media/model3d6.glb"/><Relationship Id="rId39" Type="http://schemas.openxmlformats.org/officeDocument/2006/relationships/image" Target="../media/image22.png"/><Relationship Id="rId3" Type="http://schemas.openxmlformats.org/officeDocument/2006/relationships/hyperlink" Target="https://www.remix3d.com/details/G009SVDBGGZT" TargetMode="External"/><Relationship Id="rId21" Type="http://schemas.openxmlformats.org/officeDocument/2006/relationships/image" Target="../media/image13.png"/><Relationship Id="rId34" Type="http://schemas.openxmlformats.org/officeDocument/2006/relationships/image" Target="../media/image21.png"/><Relationship Id="rId42" Type="http://schemas.openxmlformats.org/officeDocument/2006/relationships/image" Target="../media/image24.png"/><Relationship Id="rId47" Type="http://schemas.openxmlformats.org/officeDocument/2006/relationships/image" Target="../media/image26.png"/><Relationship Id="rId50" Type="http://schemas.openxmlformats.org/officeDocument/2006/relationships/image" Target="../media/image27.png"/><Relationship Id="rId7" Type="http://schemas.openxmlformats.org/officeDocument/2006/relationships/image" Target="../media/image8.jpeg"/><Relationship Id="rId12" Type="http://schemas.openxmlformats.org/officeDocument/2006/relationships/image" Target="../media/image10.png"/><Relationship Id="rId17" Type="http://schemas.openxmlformats.org/officeDocument/2006/relationships/image" Target="../media/image12.png"/><Relationship Id="rId25" Type="http://schemas.openxmlformats.org/officeDocument/2006/relationships/image" Target="../media/image18.png"/><Relationship Id="rId33" Type="http://schemas.openxmlformats.org/officeDocument/2006/relationships/image" Target="../media/image20.png"/><Relationship Id="rId38" Type="http://schemas.openxmlformats.org/officeDocument/2006/relationships/image" Target="../media/image22.png"/><Relationship Id="rId46" Type="http://schemas.openxmlformats.org/officeDocument/2006/relationships/image" Target="../media/image26.png"/><Relationship Id="rId2" Type="http://schemas.microsoft.com/office/2017/06/relationships/model3d" Target="../media/model3d1.glb"/><Relationship Id="rId16" Type="http://schemas.openxmlformats.org/officeDocument/2006/relationships/image" Target="../media/image12.png"/><Relationship Id="rId20" Type="http://schemas.openxmlformats.org/officeDocument/2006/relationships/image" Target="../media/image13.png"/><Relationship Id="rId29" Type="http://schemas.openxmlformats.org/officeDocument/2006/relationships/image" Target="../media/image19.png"/><Relationship Id="rId41"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www300.abb.com/global/gad/gad02007.nsf/vwImages/6DDF2486847149B4C12571EE003929F2/$File/LDT_New_look_and_feel_2.jpg" TargetMode="External"/><Relationship Id="rId11" Type="http://schemas.openxmlformats.org/officeDocument/2006/relationships/hyperlink" Target="https://www.remix3d.com/details/G009SVDBGD4H" TargetMode="External"/><Relationship Id="rId24" Type="http://schemas.openxmlformats.org/officeDocument/2006/relationships/image" Target="../media/image18.png"/><Relationship Id="rId32" Type="http://schemas.openxmlformats.org/officeDocument/2006/relationships/image" Target="../media/image20.png"/><Relationship Id="rId37" Type="http://schemas.openxmlformats.org/officeDocument/2006/relationships/hyperlink" Target="https://www.remix3d.com/details/G009SVDBG3W1" TargetMode="External"/><Relationship Id="rId40" Type="http://schemas.openxmlformats.org/officeDocument/2006/relationships/image" Target="../media/image23.png"/><Relationship Id="rId45" Type="http://schemas.openxmlformats.org/officeDocument/2006/relationships/image" Target="../media/image25.png"/><Relationship Id="rId53" Type="http://schemas.openxmlformats.org/officeDocument/2006/relationships/image" Target="../media/image28.png"/><Relationship Id="rId5" Type="http://schemas.openxmlformats.org/officeDocument/2006/relationships/image" Target="../media/image7.png"/><Relationship Id="rId15" Type="http://schemas.openxmlformats.org/officeDocument/2006/relationships/hyperlink" Target="https://www.remix3d.com/details/G009SVDBG063" TargetMode="External"/><Relationship Id="rId23" Type="http://schemas.openxmlformats.org/officeDocument/2006/relationships/hyperlink" Target="https://www.remix3d.com/details/G009SVDBGHZP" TargetMode="External"/><Relationship Id="rId28" Type="http://schemas.openxmlformats.org/officeDocument/2006/relationships/image" Target="../media/image19.png"/><Relationship Id="rId36" Type="http://schemas.microsoft.com/office/2017/06/relationships/model3d" Target="../media/model3d8.glb"/><Relationship Id="rId49" Type="http://schemas.openxmlformats.org/officeDocument/2006/relationships/hyperlink" Target="https://www.remix3d.com/details/G009SVDBG1B7" TargetMode="External"/><Relationship Id="rId10" Type="http://schemas.microsoft.com/office/2017/06/relationships/model3d" Target="../media/model3d2.glb"/><Relationship Id="rId19" Type="http://schemas.openxmlformats.org/officeDocument/2006/relationships/hyperlink" Target="https://www.remix3d.com/details/G009SVDBG69K" TargetMode="External"/><Relationship Id="rId31" Type="http://schemas.openxmlformats.org/officeDocument/2006/relationships/hyperlink" Target="https://www.remix3d.com/details/G009SVDD1XWP" TargetMode="External"/><Relationship Id="rId44" Type="http://schemas.openxmlformats.org/officeDocument/2006/relationships/image" Target="../media/image25.png"/><Relationship Id="rId52" Type="http://schemas.openxmlformats.org/officeDocument/2006/relationships/image" Target="../media/image28.png"/><Relationship Id="rId4" Type="http://schemas.openxmlformats.org/officeDocument/2006/relationships/image" Target="../media/image7.png"/><Relationship Id="rId9" Type="http://schemas.openxmlformats.org/officeDocument/2006/relationships/image" Target="../media/image9.jpeg"/><Relationship Id="rId14" Type="http://schemas.microsoft.com/office/2017/06/relationships/model3d" Target="../media/model3d3.glb"/><Relationship Id="rId22" Type="http://schemas.microsoft.com/office/2017/06/relationships/model3d" Target="../media/model3d5.glb"/><Relationship Id="rId27" Type="http://schemas.openxmlformats.org/officeDocument/2006/relationships/hyperlink" Target="https://www.remix3d.com/details/G009SVDBFTH9" TargetMode="External"/><Relationship Id="rId30" Type="http://schemas.microsoft.com/office/2017/06/relationships/model3d" Target="../media/model3d7.glb"/><Relationship Id="rId35" Type="http://schemas.openxmlformats.org/officeDocument/2006/relationships/image" Target="../media/image21.png"/><Relationship Id="rId43" Type="http://schemas.openxmlformats.org/officeDocument/2006/relationships/image" Target="../media/image24.png"/><Relationship Id="rId48" Type="http://schemas.microsoft.com/office/2017/06/relationships/model3d" Target="../media/model3d9.glb"/><Relationship Id="rId8" Type="http://schemas.openxmlformats.org/officeDocument/2006/relationships/hyperlink" Target="http://stage-www.abb.com/global/gad/gad02009.nsf/vwImages/18FA840A3A91EE01C1256DA900709408/$File/Freiluftschaltanlage.tif" TargetMode="External"/><Relationship Id="rId51"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605755"/>
            <a:ext cx="7772400" cy="1470025"/>
          </a:xfrm>
        </p:spPr>
        <p:txBody>
          <a:bodyPr>
            <a:noAutofit/>
          </a:bodyPr>
          <a:lstStyle/>
          <a:p>
            <a:r>
              <a:rPr lang="de-DE" sz="3600" dirty="0">
                <a:latin typeface="Arial Rounded MT Bold" panose="020F0704030504030204" pitchFamily="34" charset="0"/>
              </a:rPr>
              <a:t>Vorstellung von naturwissenschaftlichen Berufen</a:t>
            </a:r>
            <a:br>
              <a:rPr lang="de-DE" sz="3600" dirty="0">
                <a:latin typeface="Arial Rounded MT Bold" panose="020F0704030504030204" pitchFamily="34" charset="0"/>
              </a:rPr>
            </a:br>
            <a:r>
              <a:rPr lang="de-DE" sz="3600" dirty="0">
                <a:latin typeface="Arial Rounded MT Bold" panose="020F0704030504030204" pitchFamily="34" charset="0"/>
              </a:rPr>
              <a:t/>
            </a:r>
            <a:br>
              <a:rPr lang="de-DE" sz="3600" dirty="0">
                <a:latin typeface="Arial Rounded MT Bold" panose="020F0704030504030204" pitchFamily="34" charset="0"/>
              </a:rPr>
            </a:br>
            <a:endParaRPr lang="de-DE" sz="3600" dirty="0">
              <a:latin typeface="Arial Rounded MT Bold" panose="020F0704030504030204" pitchFamily="34" charset="0"/>
            </a:endParaRPr>
          </a:p>
        </p:txBody>
      </p:sp>
      <p:sp>
        <p:nvSpPr>
          <p:cNvPr id="3" name="Untertitel 2"/>
          <p:cNvSpPr>
            <a:spLocks noGrp="1"/>
          </p:cNvSpPr>
          <p:nvPr>
            <p:ph type="subTitle" idx="1"/>
          </p:nvPr>
        </p:nvSpPr>
        <p:spPr>
          <a:xfrm>
            <a:off x="6588224" y="5517232"/>
            <a:ext cx="2376264" cy="1032520"/>
          </a:xfrm>
        </p:spPr>
        <p:txBody>
          <a:bodyPr>
            <a:normAutofit fontScale="92500" lnSpcReduction="10000"/>
          </a:bodyPr>
          <a:lstStyle/>
          <a:p>
            <a:r>
              <a:rPr lang="de-DE" sz="2400" b="1" dirty="0">
                <a:solidFill>
                  <a:srgbClr val="C00000"/>
                </a:solidFill>
              </a:rPr>
              <a:t>Power and </a:t>
            </a:r>
            <a:r>
              <a:rPr lang="de-DE" sz="2400" b="1" dirty="0" err="1">
                <a:solidFill>
                  <a:srgbClr val="C00000"/>
                </a:solidFill>
              </a:rPr>
              <a:t>productivity</a:t>
            </a:r>
            <a:r>
              <a:rPr lang="de-DE" sz="2400" b="1" dirty="0">
                <a:solidFill>
                  <a:srgbClr val="C00000"/>
                </a:solidFill>
              </a:rPr>
              <a:t> </a:t>
            </a:r>
            <a:r>
              <a:rPr lang="de-DE" sz="2400" b="1" dirty="0" err="1">
                <a:solidFill>
                  <a:srgbClr val="C00000"/>
                </a:solidFill>
              </a:rPr>
              <a:t>for</a:t>
            </a:r>
            <a:r>
              <a:rPr lang="de-DE" sz="2400" b="1" dirty="0">
                <a:solidFill>
                  <a:srgbClr val="C00000"/>
                </a:solidFill>
              </a:rPr>
              <a:t> a </a:t>
            </a:r>
            <a:r>
              <a:rPr lang="de-DE" sz="2400" b="1" dirty="0" err="1">
                <a:solidFill>
                  <a:srgbClr val="C00000"/>
                </a:solidFill>
              </a:rPr>
              <a:t>better</a:t>
            </a:r>
            <a:r>
              <a:rPr lang="de-DE" sz="2400" b="1" dirty="0">
                <a:solidFill>
                  <a:srgbClr val="C00000"/>
                </a:solidFill>
              </a:rPr>
              <a:t> </a:t>
            </a:r>
            <a:r>
              <a:rPr lang="de-DE" sz="2400" b="1" dirty="0" err="1">
                <a:solidFill>
                  <a:srgbClr val="C00000"/>
                </a:solidFill>
              </a:rPr>
              <a:t>world</a:t>
            </a:r>
            <a:endParaRPr lang="de-DE" sz="2400" b="1" dirty="0">
              <a:solidFill>
                <a:srgbClr val="C00000"/>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314" y="4658841"/>
            <a:ext cx="2575173" cy="858391"/>
          </a:xfrm>
          <a:prstGeom prst="rect">
            <a:avLst/>
          </a:prstGeom>
        </p:spPr>
      </p:pic>
      <p:sp>
        <p:nvSpPr>
          <p:cNvPr id="6" name="Textfeld 5">
            <a:extLst>
              <a:ext uri="{FF2B5EF4-FFF2-40B4-BE49-F238E27FC236}">
                <a16:creationId xmlns:a16="http://schemas.microsoft.com/office/drawing/2014/main" xmlns="" id="{1740A1BC-6ADE-4041-8E15-68A2F3965D9E}"/>
              </a:ext>
            </a:extLst>
          </p:cNvPr>
          <p:cNvSpPr txBox="1"/>
          <p:nvPr/>
        </p:nvSpPr>
        <p:spPr>
          <a:xfrm>
            <a:off x="6480199" y="3971135"/>
            <a:ext cx="2592288" cy="646331"/>
          </a:xfrm>
          <a:prstGeom prst="rect">
            <a:avLst/>
          </a:prstGeom>
          <a:noFill/>
        </p:spPr>
        <p:txBody>
          <a:bodyPr wrap="square" rtlCol="0">
            <a:spAutoFit/>
          </a:bodyPr>
          <a:lstStyle/>
          <a:p>
            <a:pPr algn="ctr"/>
            <a:r>
              <a:rPr lang="de-DE" u="sng" dirty="0">
                <a:latin typeface="Arial Rounded MT Bold" panose="020F0704030504030204" pitchFamily="34" charset="0"/>
              </a:rPr>
              <a:t>Interview mit Mitarbeitern von :</a:t>
            </a:r>
          </a:p>
        </p:txBody>
      </p:sp>
      <p:sp>
        <p:nvSpPr>
          <p:cNvPr id="10" name="Textfeld 9">
            <a:extLst>
              <a:ext uri="{FF2B5EF4-FFF2-40B4-BE49-F238E27FC236}">
                <a16:creationId xmlns:a16="http://schemas.microsoft.com/office/drawing/2014/main" xmlns="" id="{6FC5D46A-D970-4309-A7B9-A584B58CF2BE}"/>
              </a:ext>
            </a:extLst>
          </p:cNvPr>
          <p:cNvSpPr txBox="1"/>
          <p:nvPr/>
        </p:nvSpPr>
        <p:spPr>
          <a:xfrm>
            <a:off x="23837" y="6488668"/>
            <a:ext cx="2520280" cy="369332"/>
          </a:xfrm>
          <a:prstGeom prst="rect">
            <a:avLst/>
          </a:prstGeom>
          <a:noFill/>
        </p:spPr>
        <p:txBody>
          <a:bodyPr wrap="square" rtlCol="0">
            <a:spAutoFit/>
          </a:bodyPr>
          <a:lstStyle/>
          <a:p>
            <a:r>
              <a:rPr lang="de-DE" dirty="0"/>
              <a:t>Von Sophia&amp; Jannis</a:t>
            </a:r>
          </a:p>
        </p:txBody>
      </p:sp>
      <p:sp>
        <p:nvSpPr>
          <p:cNvPr id="12" name="Textfeld 11">
            <a:extLst>
              <a:ext uri="{FF2B5EF4-FFF2-40B4-BE49-F238E27FC236}">
                <a16:creationId xmlns:a16="http://schemas.microsoft.com/office/drawing/2014/main" xmlns="" id="{1FD77D31-E2A7-4195-B39D-85D95CD9BC19}"/>
              </a:ext>
            </a:extLst>
          </p:cNvPr>
          <p:cNvSpPr txBox="1"/>
          <p:nvPr/>
        </p:nvSpPr>
        <p:spPr>
          <a:xfrm>
            <a:off x="1417378" y="1475615"/>
            <a:ext cx="6309244" cy="1200329"/>
          </a:xfrm>
          <a:prstGeom prst="rect">
            <a:avLst/>
          </a:prstGeom>
          <a:noFill/>
        </p:spPr>
        <p:txBody>
          <a:bodyPr wrap="square" rtlCol="0">
            <a:spAutoFit/>
          </a:bodyPr>
          <a:lstStyle/>
          <a:p>
            <a:r>
              <a:rPr lang="de-DE" sz="2400" dirty="0" smtClean="0"/>
              <a:t>Beinhaltet </a:t>
            </a:r>
            <a:r>
              <a:rPr lang="de-DE" sz="2400" dirty="0"/>
              <a:t>eine Befragung und einen Einblick in die Tätigkeitsfelder und Routineaufgaben eines </a:t>
            </a:r>
            <a:r>
              <a:rPr lang="de-DE" sz="2400" dirty="0" smtClean="0"/>
              <a:t>Ingenieurs </a:t>
            </a:r>
            <a:r>
              <a:rPr lang="de-DE" sz="2400" dirty="0"/>
              <a:t>und Maschinenbautechnikers</a:t>
            </a:r>
          </a:p>
        </p:txBody>
      </p:sp>
      <p:pic>
        <p:nvPicPr>
          <p:cNvPr id="13" name="Grafik 12">
            <a:extLst>
              <a:ext uri="{FF2B5EF4-FFF2-40B4-BE49-F238E27FC236}">
                <a16:creationId xmlns:a16="http://schemas.microsoft.com/office/drawing/2014/main" xmlns="" id="{20991525-1730-4D5E-8C53-115E84D887C7}"/>
              </a:ext>
            </a:extLst>
          </p:cNvPr>
          <p:cNvPicPr>
            <a:picLocks noChangeAspect="1"/>
          </p:cNvPicPr>
          <p:nvPr/>
        </p:nvPicPr>
        <p:blipFill>
          <a:blip r:embed="rId3"/>
          <a:stretch>
            <a:fillRect/>
          </a:stretch>
        </p:blipFill>
        <p:spPr>
          <a:xfrm>
            <a:off x="1547664" y="2945640"/>
            <a:ext cx="4752528" cy="2808312"/>
          </a:xfrm>
          <a:prstGeom prst="rect">
            <a:avLst/>
          </a:prstGeom>
        </p:spPr>
      </p:pic>
    </p:spTree>
    <p:extLst>
      <p:ext uri="{BB962C8B-B14F-4D97-AF65-F5344CB8AC3E}">
        <p14:creationId xmlns:p14="http://schemas.microsoft.com/office/powerpoint/2010/main" val="3467803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1373014"/>
          </a:xfrm>
        </p:spPr>
        <p:txBody>
          <a:bodyPr/>
          <a:lstStyle/>
          <a:p>
            <a:r>
              <a:rPr lang="de-DE" dirty="0">
                <a:solidFill>
                  <a:schemeClr val="accent1">
                    <a:lumMod val="50000"/>
                  </a:schemeClr>
                </a:solidFill>
              </a:rPr>
              <a:t>Niederlassung in Brilon</a:t>
            </a:r>
          </a:p>
        </p:txBody>
      </p:sp>
      <p:graphicFrame>
        <p:nvGraphicFramePr>
          <p:cNvPr id="5" name="Inhaltsplatzhalter 4">
            <a:extLst>
              <a:ext uri="{FF2B5EF4-FFF2-40B4-BE49-F238E27FC236}">
                <a16:creationId xmlns:a16="http://schemas.microsoft.com/office/drawing/2014/main" xmlns="" id="{4A91AB43-9939-448B-8B29-653A1967DB7E}"/>
              </a:ext>
            </a:extLst>
          </p:cNvPr>
          <p:cNvGraphicFramePr>
            <a:graphicFrameLocks noGrp="1"/>
          </p:cNvGraphicFramePr>
          <p:nvPr>
            <p:ph idx="1"/>
            <p:extLst>
              <p:ext uri="{D42A27DB-BD31-4B8C-83A1-F6EECF244321}">
                <p14:modId xmlns:p14="http://schemas.microsoft.com/office/powerpoint/2010/main" val="2054392057"/>
              </p:ext>
            </p:extLst>
          </p:nvPr>
        </p:nvGraphicFramePr>
        <p:xfrm>
          <a:off x="18144" y="1127698"/>
          <a:ext cx="9073008"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2828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768" y="260648"/>
            <a:ext cx="2202732" cy="1143000"/>
          </a:xfrm>
        </p:spPr>
        <p:txBody>
          <a:bodyPr/>
          <a:lstStyle/>
          <a:p>
            <a:r>
              <a:rPr lang="de-DE" dirty="0">
                <a:solidFill>
                  <a:srgbClr val="C00000"/>
                </a:solidFill>
              </a:rPr>
              <a:t>Produkt:</a:t>
            </a:r>
          </a:p>
        </p:txBody>
      </p:sp>
      <mc:AlternateContent xmlns:mc="http://schemas.openxmlformats.org/markup-compatibility/2006">
        <mc:Choice xmlns:am3d="http://schemas.microsoft.com/office/drawing/2017/model3d" xmlns="" Requires="am3d">
          <p:graphicFrame>
            <p:nvGraphicFramePr>
              <p:cNvPr id="6" name="Inhaltsplatzhalter 5" descr="T">
                <a:extLst>
                  <a:ext uri="{FF2B5EF4-FFF2-40B4-BE49-F238E27FC236}">
                    <a16:creationId xmlns:a16="http://schemas.microsoft.com/office/drawing/2014/main" id="{E6F7DA33-F01B-448F-AD0E-19EE3292FB88}"/>
                  </a:ext>
                </a:extLst>
              </p:cNvPr>
              <p:cNvGraphicFramePr>
                <a:graphicFrameLocks noGrp="1" noChangeAspect="1"/>
              </p:cNvGraphicFramePr>
              <p:nvPr>
                <p:ph idx="1"/>
                <p:extLst>
                  <p:ext uri="{D42A27DB-BD31-4B8C-83A1-F6EECF244321}">
                    <p14:modId xmlns:p14="http://schemas.microsoft.com/office/powerpoint/2010/main" val="2043956074"/>
                  </p:ext>
                </p:extLst>
              </p:nvPr>
            </p:nvGraphicFramePr>
            <p:xfrm>
              <a:off x="1893747" y="359530"/>
              <a:ext cx="603582" cy="958126"/>
            </p:xfrm>
            <a:graphic>
              <a:graphicData uri="http://schemas.microsoft.com/office/drawing/2017/model3d">
                <am3d:model3d r:embed="rId2">
                  <am3d:spPr>
                    <a:xfrm>
                      <a:off x="0" y="0"/>
                      <a:ext cx="603582" cy="958126"/>
                    </a:xfrm>
                    <a:prstGeom prst="rect">
                      <a:avLst/>
                    </a:prstGeom>
                  </am3d:spPr>
                  <am3d:camera>
                    <am3d:pos x="0" y="0" z="57224491"/>
                    <am3d:up dx="0" dy="36000000" dz="0"/>
                    <am3d:lookAt x="0" y="0" z="0"/>
                    <am3d:perspective fov="2700000"/>
                  </am3d:camera>
                  <am3d:trans>
                    <am3d:meterPerModelUnit n="3448206" d="1000000"/>
                    <am3d:preTrans dx="-2" dy="-18000000" dz="-1974"/>
                    <am3d:scale>
                      <am3d:sx n="1000000" d="1000000"/>
                      <am3d:sy n="1000000" d="1000000"/>
                      <am3d:sz n="1000000" d="1000000"/>
                    </am3d:scale>
                    <am3d:rot ax="266206" ay="1705740" az="126971"/>
                    <am3d:postTrans dx="0" dy="0" dz="0"/>
                  </am3d:trans>
                  <am3d:attrSrcUrl r:id="rId3"/>
                  <am3d:raster rName="Office3DRenderer" rVer="16.0.8326">
                    <am3d:blip r:embed="rId4"/>
                  </am3d:raster>
                  <am3d:objViewport viewportSz="111030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Inhaltsplatzhalter 5" descr="T">
                <a:extLst>
                  <a:ext uri="{FF2B5EF4-FFF2-40B4-BE49-F238E27FC236}">
                    <a16:creationId xmlns:am3d="http://schemas.microsoft.com/office/drawing/2017/model3d" xmlns="" xmlns:a16="http://schemas.microsoft.com/office/drawing/2014/main" id="{E6F7DA33-F01B-448F-AD0E-19EE3292FB88}"/>
                  </a:ext>
                </a:extLst>
              </p:cNvPr>
              <p:cNvPicPr>
                <a:picLocks noGrp="1" noRot="1" noChangeAspect="1" noMove="1" noResize="1" noEditPoints="1" noAdjustHandles="1" noChangeArrowheads="1" noChangeShapeType="1" noCrop="1"/>
              </p:cNvPicPr>
              <p:nvPr/>
            </p:nvPicPr>
            <p:blipFill>
              <a:blip r:embed="rId5"/>
              <a:stretch>
                <a:fillRect/>
              </a:stretch>
            </p:blipFill>
            <p:spPr>
              <a:xfrm>
                <a:off x="1893747" y="359530"/>
                <a:ext cx="603582" cy="958126"/>
              </a:xfrm>
              <a:prstGeom prst="rect">
                <a:avLst/>
              </a:prstGeom>
            </p:spPr>
          </p:pic>
        </mc:Fallback>
      </mc:AlternateContent>
      <p:pic>
        <p:nvPicPr>
          <p:cNvPr id="4" name="Picture 17" descr="prvw_LDT_New_look_and_feel_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l="1125" t="2924" r="2374" b="3384"/>
          <a:stretch>
            <a:fillRect/>
          </a:stretch>
        </p:blipFill>
        <p:spPr bwMode="auto">
          <a:xfrm>
            <a:off x="640873" y="2132856"/>
            <a:ext cx="1440160" cy="12961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prvw_Freiluftschaltanl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881" y="4149078"/>
            <a:ext cx="1368152" cy="14380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xmlns="" Requires="am3d">
          <p:graphicFrame>
            <p:nvGraphicFramePr>
              <p:cNvPr id="7" name="3D-Modell 6" descr="R">
                <a:extLst>
                  <a:ext uri="{FF2B5EF4-FFF2-40B4-BE49-F238E27FC236}">
                    <a16:creationId xmlns:a16="http://schemas.microsoft.com/office/drawing/2014/main" id="{260E6D97-D95B-4ACC-9B21-BD84661AC05B}"/>
                  </a:ext>
                </a:extLst>
              </p:cNvPr>
              <p:cNvGraphicFramePr>
                <a:graphicFrameLocks noChangeAspect="1"/>
              </p:cNvGraphicFramePr>
              <p:nvPr>
                <p:extLst>
                  <p:ext uri="{D42A27DB-BD31-4B8C-83A1-F6EECF244321}">
                    <p14:modId xmlns:p14="http://schemas.microsoft.com/office/powerpoint/2010/main" val="112838809"/>
                  </p:ext>
                </p:extLst>
              </p:nvPr>
            </p:nvGraphicFramePr>
            <p:xfrm>
              <a:off x="2416981" y="403847"/>
              <a:ext cx="587568" cy="848493"/>
            </p:xfrm>
            <a:graphic>
              <a:graphicData uri="http://schemas.microsoft.com/office/drawing/2017/model3d">
                <am3d:model3d r:embed="rId10">
                  <am3d:spPr>
                    <a:xfrm>
                      <a:off x="0" y="0"/>
                      <a:ext cx="587568" cy="848493"/>
                    </a:xfrm>
                    <a:prstGeom prst="rect">
                      <a:avLst/>
                    </a:prstGeom>
                  </am3d:spPr>
                  <am3d:camera>
                    <am3d:pos x="0" y="0" z="58004533"/>
                    <am3d:up dx="0" dy="36000000" dz="0"/>
                    <am3d:lookAt x="0" y="0" z="0"/>
                    <am3d:perspective fov="2700000"/>
                  </am3d:camera>
                  <am3d:trans>
                    <am3d:meterPerModelUnit n="3448303" d="1000000"/>
                    <am3d:preTrans dx="-10806460" dy="-18000000" dz="0"/>
                    <am3d:scale>
                      <am3d:sx n="1000000" d="1000000"/>
                      <am3d:sy n="1000000" d="1000000"/>
                      <am3d:sz n="1000000" d="1000000"/>
                    </am3d:scale>
                    <am3d:rot ax="386979" ay="-1220260" az="-134976"/>
                    <am3d:postTrans dx="0" dy="0" dz="0"/>
                  </am3d:trans>
                  <am3d:attrSrcUrl r:id="rId11"/>
                  <am3d:raster rName="Office3DRenderer" rVer="16.0.8326">
                    <am3d:blip r:embed="rId12"/>
                  </am3d:raster>
                  <am3d:objViewport viewportSz="102324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Modell 6" descr="R">
                <a:extLst>
                  <a:ext uri="{FF2B5EF4-FFF2-40B4-BE49-F238E27FC236}">
                    <a16:creationId xmlns:am3d="http://schemas.microsoft.com/office/drawing/2017/model3d" xmlns="" xmlns:a16="http://schemas.microsoft.com/office/drawing/2014/main" id="{260E6D97-D95B-4ACC-9B21-BD84661AC05B}"/>
                  </a:ext>
                </a:extLst>
              </p:cNvPr>
              <p:cNvPicPr>
                <a:picLocks noGrp="1" noRot="1" noChangeAspect="1" noMove="1" noResize="1" noEditPoints="1" noAdjustHandles="1" noChangeArrowheads="1" noChangeShapeType="1" noCrop="1"/>
              </p:cNvPicPr>
              <p:nvPr/>
            </p:nvPicPr>
            <p:blipFill>
              <a:blip r:embed="rId13"/>
              <a:stretch>
                <a:fillRect/>
              </a:stretch>
            </p:blipFill>
            <p:spPr>
              <a:xfrm>
                <a:off x="2416981" y="403847"/>
                <a:ext cx="587568" cy="848493"/>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8" name="3D-Modell 7" descr="A">
                <a:extLst>
                  <a:ext uri="{FF2B5EF4-FFF2-40B4-BE49-F238E27FC236}">
                    <a16:creationId xmlns:a16="http://schemas.microsoft.com/office/drawing/2014/main" id="{D18531AC-5629-453C-9916-40CEBB162D12}"/>
                  </a:ext>
                </a:extLst>
              </p:cNvPr>
              <p:cNvGraphicFramePr>
                <a:graphicFrameLocks noChangeAspect="1"/>
              </p:cNvGraphicFramePr>
              <p:nvPr>
                <p:extLst>
                  <p:ext uri="{D42A27DB-BD31-4B8C-83A1-F6EECF244321}">
                    <p14:modId xmlns:p14="http://schemas.microsoft.com/office/powerpoint/2010/main" val="164948562"/>
                  </p:ext>
                </p:extLst>
              </p:nvPr>
            </p:nvGraphicFramePr>
            <p:xfrm>
              <a:off x="2785934" y="364069"/>
              <a:ext cx="716318" cy="945235"/>
            </p:xfrm>
            <a:graphic>
              <a:graphicData uri="http://schemas.microsoft.com/office/drawing/2017/model3d">
                <am3d:model3d r:embed="rId14">
                  <am3d:spPr>
                    <a:xfrm>
                      <a:off x="0" y="0"/>
                      <a:ext cx="716318" cy="945235"/>
                    </a:xfrm>
                    <a:prstGeom prst="rect">
                      <a:avLst/>
                    </a:prstGeom>
                  </am3d:spPr>
                  <am3d:camera>
                    <am3d:pos x="0" y="0" z="62982160"/>
                    <am3d:up dx="0" dy="36000000" dz="0"/>
                    <am3d:lookAt x="0" y="0" z="0"/>
                    <am3d:perspective fov="2700000"/>
                  </am3d:camera>
                  <am3d:trans>
                    <am3d:meterPerModelUnit n="3448690" d="1000000"/>
                    <am3d:preTrans dx="-1" dy="-18000000" dz="-1982"/>
                    <am3d:scale>
                      <am3d:sx n="1000000" d="1000000"/>
                      <am3d:sy n="1000000" d="1000000"/>
                      <am3d:sz n="1000000" d="1000000"/>
                    </am3d:scale>
                    <am3d:rot ax="157517" ay="1972216" az="85518"/>
                    <am3d:postTrans dx="0" dy="0" dz="0"/>
                  </am3d:trans>
                  <am3d:attrSrcUrl r:id="rId15"/>
                  <am3d:raster rName="Office3DRenderer" rVer="16.0.8326">
                    <am3d:blip r:embed="rId16"/>
                  </am3d:raster>
                  <am3d:objViewport viewportSz="114797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Modell 7" descr="A">
                <a:extLst>
                  <a:ext uri="{FF2B5EF4-FFF2-40B4-BE49-F238E27FC236}">
                    <a16:creationId xmlns:am3d="http://schemas.microsoft.com/office/drawing/2017/model3d" xmlns="" xmlns:a16="http://schemas.microsoft.com/office/drawing/2014/main" id="{D18531AC-5629-453C-9916-40CEBB162D12}"/>
                  </a:ext>
                </a:extLst>
              </p:cNvPr>
              <p:cNvPicPr>
                <a:picLocks noGrp="1" noRot="1" noChangeAspect="1" noMove="1" noResize="1" noEditPoints="1" noAdjustHandles="1" noChangeArrowheads="1" noChangeShapeType="1" noCrop="1"/>
              </p:cNvPicPr>
              <p:nvPr/>
            </p:nvPicPr>
            <p:blipFill>
              <a:blip r:embed="rId17"/>
              <a:stretch>
                <a:fillRect/>
              </a:stretch>
            </p:blipFill>
            <p:spPr>
              <a:xfrm>
                <a:off x="2785934" y="364069"/>
                <a:ext cx="716318" cy="945235"/>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9" name="3D-Modell 8" descr="N">
                <a:extLst>
                  <a:ext uri="{FF2B5EF4-FFF2-40B4-BE49-F238E27FC236}">
                    <a16:creationId xmlns:a16="http://schemas.microsoft.com/office/drawing/2014/main" id="{9994F697-1CA9-47E3-B3F2-0F855CD7B2D2}"/>
                  </a:ext>
                </a:extLst>
              </p:cNvPr>
              <p:cNvGraphicFramePr>
                <a:graphicFrameLocks noChangeAspect="1"/>
              </p:cNvGraphicFramePr>
              <p:nvPr>
                <p:extLst>
                  <p:ext uri="{D42A27DB-BD31-4B8C-83A1-F6EECF244321}">
                    <p14:modId xmlns:p14="http://schemas.microsoft.com/office/powerpoint/2010/main" val="1899547240"/>
                  </p:ext>
                </p:extLst>
              </p:nvPr>
            </p:nvGraphicFramePr>
            <p:xfrm>
              <a:off x="3387881" y="410032"/>
              <a:ext cx="493809" cy="903266"/>
            </p:xfrm>
            <a:graphic>
              <a:graphicData uri="http://schemas.microsoft.com/office/drawing/2017/model3d">
                <am3d:model3d r:embed="rId18">
                  <am3d:spPr>
                    <a:xfrm>
                      <a:off x="0" y="0"/>
                      <a:ext cx="493809" cy="903266"/>
                    </a:xfrm>
                    <a:prstGeom prst="rect">
                      <a:avLst/>
                    </a:prstGeom>
                  </am3d:spPr>
                  <am3d:camera>
                    <am3d:pos x="0" y="0" z="59300594"/>
                    <am3d:up dx="0" dy="36000000" dz="0"/>
                    <am3d:lookAt x="0" y="0" z="0"/>
                    <am3d:perspective fov="2700000"/>
                  </am3d:camera>
                  <am3d:trans>
                    <am3d:meterPerModelUnit n="3458456" d="1000000"/>
                    <am3d:preTrans dx="0" dy="-18000000" dz="0"/>
                    <am3d:scale>
                      <am3d:sx n="1000000" d="1000000"/>
                      <am3d:sy n="1000000" d="1000000"/>
                      <am3d:sz n="1000000" d="1000000"/>
                    </am3d:scale>
                    <am3d:rot ax="343960" ay="-2031492" az="-192025"/>
                    <am3d:postTrans dx="0" dy="0" dz="0"/>
                  </am3d:trans>
                  <am3d:attrSrcUrl r:id="rId19"/>
                  <am3d:raster rName="Office3DRenderer" rVer="16.0.8326">
                    <am3d:blip r:embed="rId20"/>
                  </am3d:raster>
                  <am3d:objViewport viewportSz="86166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Modell 8" descr="N">
                <a:extLst>
                  <a:ext uri="{FF2B5EF4-FFF2-40B4-BE49-F238E27FC236}">
                    <a16:creationId xmlns:am3d="http://schemas.microsoft.com/office/drawing/2017/model3d" xmlns="" xmlns:a16="http://schemas.microsoft.com/office/drawing/2014/main" id="{9994F697-1CA9-47E3-B3F2-0F855CD7B2D2}"/>
                  </a:ext>
                </a:extLst>
              </p:cNvPr>
              <p:cNvPicPr>
                <a:picLocks noGrp="1" noRot="1" noChangeAspect="1" noMove="1" noResize="1" noEditPoints="1" noAdjustHandles="1" noChangeArrowheads="1" noChangeShapeType="1" noCrop="1"/>
              </p:cNvPicPr>
              <p:nvPr/>
            </p:nvPicPr>
            <p:blipFill>
              <a:blip r:embed="rId21"/>
              <a:stretch>
                <a:fillRect/>
              </a:stretch>
            </p:blipFill>
            <p:spPr>
              <a:xfrm>
                <a:off x="3387881" y="410032"/>
                <a:ext cx="493809" cy="903266"/>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10" name="3D-Modell 9" descr="S">
                <a:extLst>
                  <a:ext uri="{FF2B5EF4-FFF2-40B4-BE49-F238E27FC236}">
                    <a16:creationId xmlns:a16="http://schemas.microsoft.com/office/drawing/2014/main" id="{7A04F50E-6676-445C-B3E9-AB87BF1905FC}"/>
                  </a:ext>
                </a:extLst>
              </p:cNvPr>
              <p:cNvGraphicFramePr>
                <a:graphicFrameLocks noChangeAspect="1"/>
              </p:cNvGraphicFramePr>
              <p:nvPr>
                <p:extLst>
                  <p:ext uri="{D42A27DB-BD31-4B8C-83A1-F6EECF244321}">
                    <p14:modId xmlns:p14="http://schemas.microsoft.com/office/powerpoint/2010/main" val="47795977"/>
                  </p:ext>
                </p:extLst>
              </p:nvPr>
            </p:nvGraphicFramePr>
            <p:xfrm>
              <a:off x="3880063" y="486437"/>
              <a:ext cx="424750" cy="805320"/>
            </p:xfrm>
            <a:graphic>
              <a:graphicData uri="http://schemas.microsoft.com/office/drawing/2017/model3d">
                <am3d:model3d r:embed="rId22">
                  <am3d:spPr>
                    <a:xfrm>
                      <a:off x="0" y="0"/>
                      <a:ext cx="424750" cy="805320"/>
                    </a:xfrm>
                    <a:prstGeom prst="rect">
                      <a:avLst/>
                    </a:prstGeom>
                  </am3d:spPr>
                  <am3d:camera>
                    <am3d:pos x="0" y="0" z="54774467"/>
                    <am3d:up dx="0" dy="36000000" dz="0"/>
                    <am3d:lookAt x="0" y="0" z="0"/>
                    <am3d:perspective fov="2700000"/>
                  </am3d:camera>
                  <am3d:trans>
                    <am3d:meterPerModelUnit n="3402442" d="1000000"/>
                    <am3d:preTrans dx="-643954" dy="-17968993" dz="-7801"/>
                    <am3d:scale>
                      <am3d:sx n="1000000" d="1000000"/>
                      <am3d:sy n="1000000" d="1000000"/>
                      <am3d:sz n="1000000" d="1000000"/>
                    </am3d:scale>
                    <am3d:rot ax="725006" ay="2230858" az="442305"/>
                    <am3d:postTrans dx="0" dy="0" dz="0"/>
                  </am3d:trans>
                  <am3d:attrSrcUrl r:id="rId23"/>
                  <am3d:raster rName="Office3DRenderer" rVer="16.0.8326">
                    <am3d:blip r:embed="rId24"/>
                  </am3d:raster>
                  <am3d:objViewport viewportSz="88168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Modell 9" descr="S">
                <a:extLst>
                  <a:ext uri="{FF2B5EF4-FFF2-40B4-BE49-F238E27FC236}">
                    <a16:creationId xmlns:am3d="http://schemas.microsoft.com/office/drawing/2017/model3d" xmlns="" xmlns:a16="http://schemas.microsoft.com/office/drawing/2014/main" id="{7A04F50E-6676-445C-B3E9-AB87BF1905FC}"/>
                  </a:ext>
                </a:extLst>
              </p:cNvPr>
              <p:cNvPicPr>
                <a:picLocks noGrp="1" noRot="1" noChangeAspect="1" noMove="1" noResize="1" noEditPoints="1" noAdjustHandles="1" noChangeArrowheads="1" noChangeShapeType="1" noCrop="1"/>
              </p:cNvPicPr>
              <p:nvPr/>
            </p:nvPicPr>
            <p:blipFill>
              <a:blip r:embed="rId25"/>
              <a:stretch>
                <a:fillRect/>
              </a:stretch>
            </p:blipFill>
            <p:spPr>
              <a:xfrm>
                <a:off x="3880063" y="486437"/>
                <a:ext cx="424750" cy="805320"/>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12" name="3D-Modell 11" descr="F">
                <a:extLst>
                  <a:ext uri="{FF2B5EF4-FFF2-40B4-BE49-F238E27FC236}">
                    <a16:creationId xmlns:a16="http://schemas.microsoft.com/office/drawing/2014/main" id="{EC6D8785-821D-438F-B65F-06A0E44D609F}"/>
                  </a:ext>
                </a:extLst>
              </p:cNvPr>
              <p:cNvGraphicFramePr>
                <a:graphicFrameLocks noChangeAspect="1"/>
              </p:cNvGraphicFramePr>
              <p:nvPr>
                <p:extLst>
                  <p:ext uri="{D42A27DB-BD31-4B8C-83A1-F6EECF244321}">
                    <p14:modId xmlns:p14="http://schemas.microsoft.com/office/powerpoint/2010/main" val="1991509585"/>
                  </p:ext>
                </p:extLst>
              </p:nvPr>
            </p:nvGraphicFramePr>
            <p:xfrm>
              <a:off x="4206718" y="405645"/>
              <a:ext cx="435357" cy="937671"/>
            </p:xfrm>
            <a:graphic>
              <a:graphicData uri="http://schemas.microsoft.com/office/drawing/2017/model3d">
                <am3d:model3d r:embed="rId26">
                  <am3d:spPr>
                    <a:xfrm>
                      <a:off x="0" y="0"/>
                      <a:ext cx="435357" cy="937671"/>
                    </a:xfrm>
                    <a:prstGeom prst="rect">
                      <a:avLst/>
                    </a:prstGeom>
                  </am3d:spPr>
                  <am3d:camera>
                    <am3d:pos x="0" y="0" z="53016839"/>
                    <am3d:up dx="0" dy="36000000" dz="0"/>
                    <am3d:lookAt x="0" y="0" z="0"/>
                    <am3d:perspective fov="2700000"/>
                  </am3d:camera>
                  <am3d:trans>
                    <am3d:meterPerModelUnit n="3472695" d="1000000"/>
                    <am3d:preTrans dx="-7313092" dy="-18000000" dz="-3858"/>
                    <am3d:scale>
                      <am3d:sx n="1000000" d="1000000"/>
                      <am3d:sy n="1000000" d="1000000"/>
                      <am3d:sz n="1000000" d="1000000"/>
                    </am3d:scale>
                    <am3d:rot ax="146385" ay="-1834701" az="-74497"/>
                    <am3d:postTrans dx="0" dy="0" dz="0"/>
                  </am3d:trans>
                  <am3d:attrSrcUrl r:id="rId27"/>
                  <am3d:raster rName="Office3DRenderer" rVer="16.0.8326">
                    <am3d:blip r:embed="rId28"/>
                  </am3d:raster>
                  <am3d:objViewport viewportSz="101516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Modell 11" descr="F">
                <a:extLst>
                  <a:ext uri="{FF2B5EF4-FFF2-40B4-BE49-F238E27FC236}">
                    <a16:creationId xmlns:am3d="http://schemas.microsoft.com/office/drawing/2017/model3d" xmlns="" xmlns:a16="http://schemas.microsoft.com/office/drawing/2014/main" id="{EC6D8785-821D-438F-B65F-06A0E44D609F}"/>
                  </a:ext>
                </a:extLst>
              </p:cNvPr>
              <p:cNvPicPr>
                <a:picLocks noGrp="1" noRot="1" noChangeAspect="1" noMove="1" noResize="1" noEditPoints="1" noAdjustHandles="1" noChangeArrowheads="1" noChangeShapeType="1" noCrop="1"/>
              </p:cNvPicPr>
              <p:nvPr/>
            </p:nvPicPr>
            <p:blipFill>
              <a:blip r:embed="rId29"/>
              <a:stretch>
                <a:fillRect/>
              </a:stretch>
            </p:blipFill>
            <p:spPr>
              <a:xfrm>
                <a:off x="4206718" y="405645"/>
                <a:ext cx="435357" cy="937671"/>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13" name="3D-Modell 12" descr="O">
                <a:extLst>
                  <a:ext uri="{FF2B5EF4-FFF2-40B4-BE49-F238E27FC236}">
                    <a16:creationId xmlns:a16="http://schemas.microsoft.com/office/drawing/2014/main" id="{F8E56142-3999-4B82-8B86-F9881439192A}"/>
                  </a:ext>
                </a:extLst>
              </p:cNvPr>
              <p:cNvGraphicFramePr>
                <a:graphicFrameLocks noChangeAspect="1"/>
              </p:cNvGraphicFramePr>
              <p:nvPr>
                <p:extLst>
                  <p:ext uri="{D42A27DB-BD31-4B8C-83A1-F6EECF244321}">
                    <p14:modId xmlns:p14="http://schemas.microsoft.com/office/powerpoint/2010/main" val="3778886810"/>
                  </p:ext>
                </p:extLst>
              </p:nvPr>
            </p:nvGraphicFramePr>
            <p:xfrm>
              <a:off x="4653711" y="468246"/>
              <a:ext cx="690187" cy="875070"/>
            </p:xfrm>
            <a:graphic>
              <a:graphicData uri="http://schemas.microsoft.com/office/drawing/2017/model3d">
                <am3d:model3d r:embed="rId30">
                  <am3d:spPr>
                    <a:xfrm>
                      <a:off x="0" y="0"/>
                      <a:ext cx="690187" cy="875070"/>
                    </a:xfrm>
                    <a:prstGeom prst="rect">
                      <a:avLst/>
                    </a:prstGeom>
                  </am3d:spPr>
                  <am3d:camera>
                    <am3d:pos x="0" y="0" z="63220344"/>
                    <am3d:up dx="0" dy="36000000" dz="0"/>
                    <am3d:lookAt x="0" y="0" z="0"/>
                    <am3d:perspective fov="2700000"/>
                  </am3d:camera>
                  <am3d:trans>
                    <am3d:meterPerModelUnit n="3470823" d="1000000"/>
                    <am3d:preTrans dx="0" dy="-18000000" dz="-1986"/>
                    <am3d:scale>
                      <am3d:sx n="1000000" d="1000000"/>
                      <am3d:sy n="1000000" d="1000000"/>
                      <am3d:sz n="1000000" d="1000000"/>
                    </am3d:scale>
                    <am3d:rot ax="399529" ay="2186914" az="238044"/>
                    <am3d:postTrans dx="0" dy="0" dz="0"/>
                  </am3d:trans>
                  <am3d:attrSrcUrl r:id="rId31"/>
                  <am3d:raster rName="Office3DRenderer" rVer="16.0.8326">
                    <am3d:blip r:embed="rId32"/>
                  </am3d:raster>
                  <am3d:objViewport viewportSz="110334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 name="3D-Modell 12" descr="O">
                <a:extLst>
                  <a:ext uri="{FF2B5EF4-FFF2-40B4-BE49-F238E27FC236}">
                    <a16:creationId xmlns:am3d="http://schemas.microsoft.com/office/drawing/2017/model3d" xmlns="" xmlns:a16="http://schemas.microsoft.com/office/drawing/2014/main" id="{F8E56142-3999-4B82-8B86-F9881439192A}"/>
                  </a:ext>
                </a:extLst>
              </p:cNvPr>
              <p:cNvPicPr>
                <a:picLocks noGrp="1" noRot="1" noChangeAspect="1" noMove="1" noResize="1" noEditPoints="1" noAdjustHandles="1" noChangeArrowheads="1" noChangeShapeType="1" noCrop="1"/>
              </p:cNvPicPr>
              <p:nvPr/>
            </p:nvPicPr>
            <p:blipFill>
              <a:blip r:embed="rId33"/>
              <a:stretch>
                <a:fillRect/>
              </a:stretch>
            </p:blipFill>
            <p:spPr>
              <a:xfrm>
                <a:off x="4653711" y="468246"/>
                <a:ext cx="690187" cy="875070"/>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14" name="3D-Modell 13" descr="R">
                <a:extLst>
                  <a:ext uri="{FF2B5EF4-FFF2-40B4-BE49-F238E27FC236}">
                    <a16:creationId xmlns:a16="http://schemas.microsoft.com/office/drawing/2014/main" id="{3AE70A63-1405-4B1B-AAB7-095E100BA886}"/>
                  </a:ext>
                </a:extLst>
              </p:cNvPr>
              <p:cNvGraphicFramePr>
                <a:graphicFrameLocks noChangeAspect="1"/>
              </p:cNvGraphicFramePr>
              <p:nvPr>
                <p:extLst>
                  <p:ext uri="{D42A27DB-BD31-4B8C-83A1-F6EECF244321}">
                    <p14:modId xmlns:p14="http://schemas.microsoft.com/office/powerpoint/2010/main" val="1660482810"/>
                  </p:ext>
                </p:extLst>
              </p:nvPr>
            </p:nvGraphicFramePr>
            <p:xfrm>
              <a:off x="5242433" y="444875"/>
              <a:ext cx="593673" cy="958773"/>
            </p:xfrm>
            <a:graphic>
              <a:graphicData uri="http://schemas.microsoft.com/office/drawing/2017/model3d">
                <am3d:model3d r:embed="rId10">
                  <am3d:spPr>
                    <a:xfrm>
                      <a:off x="0" y="0"/>
                      <a:ext cx="593673" cy="958773"/>
                    </a:xfrm>
                    <a:prstGeom prst="rect">
                      <a:avLst/>
                    </a:prstGeom>
                  </am3d:spPr>
                  <am3d:camera>
                    <am3d:pos x="0" y="0" z="58004533"/>
                    <am3d:up dx="0" dy="36000000" dz="0"/>
                    <am3d:lookAt x="0" y="0" z="0"/>
                    <am3d:perspective fov="2700000"/>
                  </am3d:camera>
                  <am3d:trans>
                    <am3d:meterPerModelUnit n="3448303" d="1000000"/>
                    <am3d:preTrans dx="-10806460" dy="-18000000" dz="0"/>
                    <am3d:scale>
                      <am3d:sx n="1000000" d="1000000"/>
                      <am3d:sy n="1000000" d="1000000"/>
                      <am3d:sz n="1000000" d="1000000"/>
                    </am3d:scale>
                    <am3d:rot ax="340524" ay="-1559346" az="-149613"/>
                    <am3d:postTrans dx="0" dy="0" dz="0"/>
                  </am3d:trans>
                  <am3d:attrSrcUrl r:id="rId11"/>
                  <am3d:raster rName="Office3DRenderer" rVer="16.0.8326">
                    <am3d:blip r:embed="rId34"/>
                  </am3d:raster>
                  <am3d:objViewport viewportSz="10472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Modell 13" descr="R">
                <a:extLst>
                  <a:ext uri="{FF2B5EF4-FFF2-40B4-BE49-F238E27FC236}">
                    <a16:creationId xmlns:am3d="http://schemas.microsoft.com/office/drawing/2017/model3d" xmlns="" xmlns:a16="http://schemas.microsoft.com/office/drawing/2014/main" id="{3AE70A63-1405-4B1B-AAB7-095E100BA886}"/>
                  </a:ext>
                </a:extLst>
              </p:cNvPr>
              <p:cNvPicPr>
                <a:picLocks noGrp="1" noRot="1" noChangeAspect="1" noMove="1" noResize="1" noEditPoints="1" noAdjustHandles="1" noChangeArrowheads="1" noChangeShapeType="1" noCrop="1"/>
              </p:cNvPicPr>
              <p:nvPr/>
            </p:nvPicPr>
            <p:blipFill>
              <a:blip r:embed="rId35"/>
              <a:stretch>
                <a:fillRect/>
              </a:stretch>
            </p:blipFill>
            <p:spPr>
              <a:xfrm>
                <a:off x="5242433" y="444875"/>
                <a:ext cx="593673" cy="958773"/>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15" name="3D-Modell 14" descr="M">
                <a:extLst>
                  <a:ext uri="{FF2B5EF4-FFF2-40B4-BE49-F238E27FC236}">
                    <a16:creationId xmlns:a16="http://schemas.microsoft.com/office/drawing/2014/main" id="{6A3B68F0-30DB-4E14-917E-770E164A9871}"/>
                  </a:ext>
                </a:extLst>
              </p:cNvPr>
              <p:cNvGraphicFramePr>
                <a:graphicFrameLocks noChangeAspect="1"/>
              </p:cNvGraphicFramePr>
              <p:nvPr>
                <p:extLst>
                  <p:ext uri="{D42A27DB-BD31-4B8C-83A1-F6EECF244321}">
                    <p14:modId xmlns:p14="http://schemas.microsoft.com/office/powerpoint/2010/main" val="2148974211"/>
                  </p:ext>
                </p:extLst>
              </p:nvPr>
            </p:nvGraphicFramePr>
            <p:xfrm>
              <a:off x="5787353" y="430730"/>
              <a:ext cx="707912" cy="991598"/>
            </p:xfrm>
            <a:graphic>
              <a:graphicData uri="http://schemas.microsoft.com/office/drawing/2017/model3d">
                <am3d:model3d r:embed="rId36">
                  <am3d:spPr>
                    <a:xfrm>
                      <a:off x="0" y="0"/>
                      <a:ext cx="707912" cy="991598"/>
                    </a:xfrm>
                    <a:prstGeom prst="rect">
                      <a:avLst/>
                    </a:prstGeom>
                  </am3d:spPr>
                  <am3d:camera>
                    <am3d:pos x="0" y="0" z="65505728"/>
                    <am3d:up dx="0" dy="36000000" dz="0"/>
                    <am3d:lookAt x="0" y="0" z="0"/>
                    <am3d:perspective fov="2700000"/>
                  </am3d:camera>
                  <am3d:trans>
                    <am3d:meterPerModelUnit n="3336684" d="1000000"/>
                    <am3d:preTrans dx="0" dy="-17394293" dz="3726"/>
                    <am3d:scale>
                      <am3d:sx n="1000000" d="1000000"/>
                      <am3d:sy n="1000000" d="1000000"/>
                      <am3d:sz n="1000000" d="1000000"/>
                    </am3d:scale>
                    <am3d:rot ax="10350018" ay="-1966651" az="-10555352"/>
                    <am3d:postTrans dx="0" dy="0" dz="0"/>
                  </am3d:trans>
                  <am3d:attrSrcUrl r:id="rId37"/>
                  <am3d:raster rName="Office3DRenderer" rVer="16.0.8326">
                    <am3d:blip r:embed="rId38"/>
                  </am3d:raster>
                  <am3d:objViewport viewportSz="101815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5" name="3D-Modell 14" descr="M">
                <a:extLst>
                  <a:ext uri="{FF2B5EF4-FFF2-40B4-BE49-F238E27FC236}">
                    <a16:creationId xmlns:am3d="http://schemas.microsoft.com/office/drawing/2017/model3d" xmlns="" xmlns:a16="http://schemas.microsoft.com/office/drawing/2014/main" id="{6A3B68F0-30DB-4E14-917E-770E164A9871}"/>
                  </a:ext>
                </a:extLst>
              </p:cNvPr>
              <p:cNvPicPr>
                <a:picLocks noGrp="1" noRot="1" noChangeAspect="1" noMove="1" noResize="1" noEditPoints="1" noAdjustHandles="1" noChangeArrowheads="1" noChangeShapeType="1" noCrop="1"/>
              </p:cNvPicPr>
              <p:nvPr/>
            </p:nvPicPr>
            <p:blipFill>
              <a:blip r:embed="rId39"/>
              <a:stretch>
                <a:fillRect/>
              </a:stretch>
            </p:blipFill>
            <p:spPr>
              <a:xfrm>
                <a:off x="5787353" y="430730"/>
                <a:ext cx="707912" cy="991598"/>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16" name="3D-Modell 15" descr="A">
                <a:extLst>
                  <a:ext uri="{FF2B5EF4-FFF2-40B4-BE49-F238E27FC236}">
                    <a16:creationId xmlns:a16="http://schemas.microsoft.com/office/drawing/2014/main" id="{15FF998A-AA33-4791-829A-F64355DDE7E1}"/>
                  </a:ext>
                </a:extLst>
              </p:cNvPr>
              <p:cNvGraphicFramePr>
                <a:graphicFrameLocks noChangeAspect="1"/>
              </p:cNvGraphicFramePr>
              <p:nvPr>
                <p:extLst>
                  <p:ext uri="{D42A27DB-BD31-4B8C-83A1-F6EECF244321}">
                    <p14:modId xmlns:p14="http://schemas.microsoft.com/office/powerpoint/2010/main" val="647317291"/>
                  </p:ext>
                </p:extLst>
              </p:nvPr>
            </p:nvGraphicFramePr>
            <p:xfrm>
              <a:off x="6262796" y="422922"/>
              <a:ext cx="707912" cy="1054204"/>
            </p:xfrm>
            <a:graphic>
              <a:graphicData uri="http://schemas.microsoft.com/office/drawing/2017/model3d">
                <am3d:model3d r:embed="rId14">
                  <am3d:spPr>
                    <a:xfrm>
                      <a:off x="0" y="0"/>
                      <a:ext cx="707912" cy="1054204"/>
                    </a:xfrm>
                    <a:prstGeom prst="rect">
                      <a:avLst/>
                    </a:prstGeom>
                  </am3d:spPr>
                  <am3d:camera>
                    <am3d:pos x="0" y="0" z="62982160"/>
                    <am3d:up dx="0" dy="36000000" dz="0"/>
                    <am3d:lookAt x="0" y="0" z="0"/>
                    <am3d:perspective fov="2700000"/>
                  </am3d:camera>
                  <am3d:trans>
                    <am3d:meterPerModelUnit n="3448690" d="1000000"/>
                    <am3d:preTrans dx="-1" dy="-18000000" dz="-1982"/>
                    <am3d:scale>
                      <am3d:sx n="1000000" d="1000000"/>
                      <am3d:sy n="1000000" d="1000000"/>
                      <am3d:sz n="1000000" d="1000000"/>
                    </am3d:scale>
                    <am3d:rot ax="10" ay="-1422015" az="-12"/>
                    <am3d:postTrans dx="0" dy="0" dz="0"/>
                  </am3d:trans>
                  <am3d:attrSrcUrl r:id="rId15"/>
                  <am3d:raster rName="Office3DRenderer" rVer="16.0.8326">
                    <am3d:blip r:embed="rId40"/>
                  </am3d:raster>
                  <am3d:objViewport viewportSz="111721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6" name="3D-Modell 15" descr="A">
                <a:extLst>
                  <a:ext uri="{FF2B5EF4-FFF2-40B4-BE49-F238E27FC236}">
                    <a16:creationId xmlns:am3d="http://schemas.microsoft.com/office/drawing/2017/model3d" xmlns="" xmlns:a16="http://schemas.microsoft.com/office/drawing/2014/main" id="{15FF998A-AA33-4791-829A-F64355DDE7E1}"/>
                  </a:ext>
                </a:extLst>
              </p:cNvPr>
              <p:cNvPicPr>
                <a:picLocks noGrp="1" noRot="1" noChangeAspect="1" noMove="1" noResize="1" noEditPoints="1" noAdjustHandles="1" noChangeArrowheads="1" noChangeShapeType="1" noCrop="1"/>
              </p:cNvPicPr>
              <p:nvPr/>
            </p:nvPicPr>
            <p:blipFill>
              <a:blip r:embed="rId41"/>
              <a:stretch>
                <a:fillRect/>
              </a:stretch>
            </p:blipFill>
            <p:spPr>
              <a:xfrm>
                <a:off x="6262796" y="422922"/>
                <a:ext cx="707912" cy="1054204"/>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17" name="3D-Modell 16" descr="T">
                <a:extLst>
                  <a:ext uri="{FF2B5EF4-FFF2-40B4-BE49-F238E27FC236}">
                    <a16:creationId xmlns:a16="http://schemas.microsoft.com/office/drawing/2014/main" id="{012ECB55-060F-43D7-AA70-64AD37A3E1AF}"/>
                  </a:ext>
                </a:extLst>
              </p:cNvPr>
              <p:cNvGraphicFramePr>
                <a:graphicFrameLocks noChangeAspect="1"/>
              </p:cNvGraphicFramePr>
              <p:nvPr>
                <p:extLst>
                  <p:ext uri="{D42A27DB-BD31-4B8C-83A1-F6EECF244321}">
                    <p14:modId xmlns:p14="http://schemas.microsoft.com/office/powerpoint/2010/main" val="4050789886"/>
                  </p:ext>
                </p:extLst>
              </p:nvPr>
            </p:nvGraphicFramePr>
            <p:xfrm>
              <a:off x="6734908" y="517269"/>
              <a:ext cx="591418" cy="944599"/>
            </p:xfrm>
            <a:graphic>
              <a:graphicData uri="http://schemas.microsoft.com/office/drawing/2017/model3d">
                <am3d:model3d r:embed="rId2">
                  <am3d:spPr>
                    <a:xfrm>
                      <a:off x="0" y="0"/>
                      <a:ext cx="591418" cy="944599"/>
                    </a:xfrm>
                    <a:prstGeom prst="rect">
                      <a:avLst/>
                    </a:prstGeom>
                  </am3d:spPr>
                  <am3d:camera>
                    <am3d:pos x="0" y="0" z="57224491"/>
                    <am3d:up dx="0" dy="36000000" dz="0"/>
                    <am3d:lookAt x="0" y="0" z="0"/>
                    <am3d:perspective fov="2700000"/>
                  </am3d:camera>
                  <am3d:trans>
                    <am3d:meterPerModelUnit n="3448206" d="1000000"/>
                    <am3d:preTrans dx="-2" dy="-18000000" dz="-1974"/>
                    <am3d:scale>
                      <am3d:sx n="1000000" d="1000000"/>
                      <am3d:sy n="1000000" d="1000000"/>
                      <am3d:sz n="1000000" d="1000000"/>
                    </am3d:scale>
                    <am3d:rot ax="935103" ay="1780131" az="471640"/>
                    <am3d:postTrans dx="0" dy="0" dz="0"/>
                  </am3d:trans>
                  <am3d:attrSrcUrl r:id="rId3"/>
                  <am3d:raster rName="Office3DRenderer" rVer="16.0.8326">
                    <am3d:blip r:embed="rId42"/>
                  </am3d:raster>
                  <am3d:objViewport viewportSz="103479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7" name="3D-Modell 16" descr="T">
                <a:extLst>
                  <a:ext uri="{FF2B5EF4-FFF2-40B4-BE49-F238E27FC236}">
                    <a16:creationId xmlns:am3d="http://schemas.microsoft.com/office/drawing/2017/model3d" xmlns="" xmlns:a16="http://schemas.microsoft.com/office/drawing/2014/main" id="{012ECB55-060F-43D7-AA70-64AD37A3E1AF}"/>
                  </a:ext>
                </a:extLst>
              </p:cNvPr>
              <p:cNvPicPr>
                <a:picLocks noGrp="1" noRot="1" noChangeAspect="1" noMove="1" noResize="1" noEditPoints="1" noAdjustHandles="1" noChangeArrowheads="1" noChangeShapeType="1" noCrop="1"/>
              </p:cNvPicPr>
              <p:nvPr/>
            </p:nvPicPr>
            <p:blipFill>
              <a:blip r:embed="rId43"/>
              <a:stretch>
                <a:fillRect/>
              </a:stretch>
            </p:blipFill>
            <p:spPr>
              <a:xfrm>
                <a:off x="6734908" y="517269"/>
                <a:ext cx="591418" cy="944599"/>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18" name="3D-Modell 17" descr="O">
                <a:extLst>
                  <a:ext uri="{FF2B5EF4-FFF2-40B4-BE49-F238E27FC236}">
                    <a16:creationId xmlns:a16="http://schemas.microsoft.com/office/drawing/2014/main" id="{C7E79F41-1C8C-4CAF-965D-1DE86B463E41}"/>
                  </a:ext>
                </a:extLst>
              </p:cNvPr>
              <p:cNvGraphicFramePr>
                <a:graphicFrameLocks noChangeAspect="1"/>
              </p:cNvGraphicFramePr>
              <p:nvPr>
                <p:extLst>
                  <p:ext uri="{D42A27DB-BD31-4B8C-83A1-F6EECF244321}">
                    <p14:modId xmlns:p14="http://schemas.microsoft.com/office/powerpoint/2010/main" val="1201956734"/>
                  </p:ext>
                </p:extLst>
              </p:nvPr>
            </p:nvGraphicFramePr>
            <p:xfrm>
              <a:off x="7011406" y="535728"/>
              <a:ext cx="671940" cy="975431"/>
            </p:xfrm>
            <a:graphic>
              <a:graphicData uri="http://schemas.microsoft.com/office/drawing/2017/model3d">
                <am3d:model3d r:embed="rId30">
                  <am3d:spPr>
                    <a:xfrm>
                      <a:off x="0" y="0"/>
                      <a:ext cx="671940" cy="975431"/>
                    </a:xfrm>
                    <a:prstGeom prst="rect">
                      <a:avLst/>
                    </a:prstGeom>
                  </am3d:spPr>
                  <am3d:camera>
                    <am3d:pos x="0" y="0" z="63220344"/>
                    <am3d:up dx="0" dy="36000000" dz="0"/>
                    <am3d:lookAt x="0" y="0" z="0"/>
                    <am3d:perspective fov="2700000"/>
                  </am3d:camera>
                  <am3d:trans>
                    <am3d:meterPerModelUnit n="3470823" d="1000000"/>
                    <am3d:preTrans dx="0" dy="-18000000" dz="-1986"/>
                    <am3d:scale>
                      <am3d:sx n="1000000" d="1000000"/>
                      <am3d:sy n="1000000" d="1000000"/>
                      <am3d:sz n="1000000" d="1000000"/>
                    </am3d:scale>
                    <am3d:rot ax="-206567" ay="-2308768" az="128628"/>
                    <am3d:postTrans dx="0" dy="0" dz="0"/>
                  </am3d:trans>
                  <am3d:attrSrcUrl r:id="rId31"/>
                  <am3d:raster rName="Office3DRenderer" rVer="16.0.8326">
                    <am3d:blip r:embed="rId44"/>
                  </am3d:raster>
                  <am3d:objViewport viewportSz="110452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8" name="3D-Modell 17" descr="O">
                <a:extLst>
                  <a:ext uri="{FF2B5EF4-FFF2-40B4-BE49-F238E27FC236}">
                    <a16:creationId xmlns:am3d="http://schemas.microsoft.com/office/drawing/2017/model3d" xmlns="" xmlns:a16="http://schemas.microsoft.com/office/drawing/2014/main" id="{C7E79F41-1C8C-4CAF-965D-1DE86B463E41}"/>
                  </a:ext>
                </a:extLst>
              </p:cNvPr>
              <p:cNvPicPr>
                <a:picLocks noGrp="1" noRot="1" noChangeAspect="1" noMove="1" noResize="1" noEditPoints="1" noAdjustHandles="1" noChangeArrowheads="1" noChangeShapeType="1" noCrop="1"/>
              </p:cNvPicPr>
              <p:nvPr/>
            </p:nvPicPr>
            <p:blipFill>
              <a:blip r:embed="rId45"/>
              <a:stretch>
                <a:fillRect/>
              </a:stretch>
            </p:blipFill>
            <p:spPr>
              <a:xfrm>
                <a:off x="7011406" y="535728"/>
                <a:ext cx="671940" cy="975431"/>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19" name="3D-Modell 18" descr="R">
                <a:extLst>
                  <a:ext uri="{FF2B5EF4-FFF2-40B4-BE49-F238E27FC236}">
                    <a16:creationId xmlns:a16="http://schemas.microsoft.com/office/drawing/2014/main" id="{E358BC5D-6033-40E3-A818-DC4064E1CF54}"/>
                  </a:ext>
                </a:extLst>
              </p:cNvPr>
              <p:cNvGraphicFramePr>
                <a:graphicFrameLocks noChangeAspect="1"/>
              </p:cNvGraphicFramePr>
              <p:nvPr>
                <p:extLst>
                  <p:ext uri="{D42A27DB-BD31-4B8C-83A1-F6EECF244321}">
                    <p14:modId xmlns:p14="http://schemas.microsoft.com/office/powerpoint/2010/main" val="3737901271"/>
                  </p:ext>
                </p:extLst>
              </p:nvPr>
            </p:nvGraphicFramePr>
            <p:xfrm>
              <a:off x="7665469" y="535728"/>
              <a:ext cx="506365" cy="932042"/>
            </p:xfrm>
            <a:graphic>
              <a:graphicData uri="http://schemas.microsoft.com/office/drawing/2017/model3d">
                <am3d:model3d r:embed="rId10">
                  <am3d:spPr>
                    <a:xfrm>
                      <a:off x="0" y="0"/>
                      <a:ext cx="506365" cy="932042"/>
                    </a:xfrm>
                    <a:prstGeom prst="rect">
                      <a:avLst/>
                    </a:prstGeom>
                  </am3d:spPr>
                  <am3d:camera>
                    <am3d:pos x="0" y="0" z="58004533"/>
                    <am3d:up dx="0" dy="36000000" dz="0"/>
                    <am3d:lookAt x="0" y="0" z="0"/>
                    <am3d:perspective fov="2700000"/>
                  </am3d:camera>
                  <am3d:trans>
                    <am3d:meterPerModelUnit n="3448303" d="1000000"/>
                    <am3d:preTrans dx="-10806460" dy="-18000000" dz="0"/>
                    <am3d:scale>
                      <am3d:sx n="1000000" d="1000000"/>
                      <am3d:sy n="1000000" d="1000000"/>
                      <am3d:sz n="1000000" d="1000000"/>
                    </am3d:scale>
                    <am3d:rot ax="255687" ay="2713340" az="181657"/>
                    <am3d:postTrans dx="0" dy="0" dz="0"/>
                  </am3d:trans>
                  <am3d:attrSrcUrl r:id="rId11"/>
                  <am3d:raster rName="Office3DRenderer" rVer="16.0.8326">
                    <am3d:blip r:embed="rId46"/>
                  </am3d:raster>
                  <am3d:objViewport viewportSz="101819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9" name="3D-Modell 18" descr="R">
                <a:extLst>
                  <a:ext uri="{FF2B5EF4-FFF2-40B4-BE49-F238E27FC236}">
                    <a16:creationId xmlns:am3d="http://schemas.microsoft.com/office/drawing/2017/model3d" xmlns="" xmlns:a16="http://schemas.microsoft.com/office/drawing/2014/main" id="{E358BC5D-6033-40E3-A818-DC4064E1CF54}"/>
                  </a:ext>
                </a:extLst>
              </p:cNvPr>
              <p:cNvPicPr>
                <a:picLocks noGrp="1" noRot="1" noChangeAspect="1" noMove="1" noResize="1" noEditPoints="1" noAdjustHandles="1" noChangeArrowheads="1" noChangeShapeType="1" noCrop="1"/>
              </p:cNvPicPr>
              <p:nvPr/>
            </p:nvPicPr>
            <p:blipFill>
              <a:blip r:embed="rId47"/>
              <a:stretch>
                <a:fillRect/>
              </a:stretch>
            </p:blipFill>
            <p:spPr>
              <a:xfrm>
                <a:off x="7665469" y="535728"/>
                <a:ext cx="506365" cy="932042"/>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20" name="3D-Modell 19" descr="E">
                <a:extLst>
                  <a:ext uri="{FF2B5EF4-FFF2-40B4-BE49-F238E27FC236}">
                    <a16:creationId xmlns:a16="http://schemas.microsoft.com/office/drawing/2014/main" id="{EF5E4329-75C2-4F32-8A2E-CDA63E8FF2A1}"/>
                  </a:ext>
                </a:extLst>
              </p:cNvPr>
              <p:cNvGraphicFramePr>
                <a:graphicFrameLocks noChangeAspect="1"/>
              </p:cNvGraphicFramePr>
              <p:nvPr>
                <p:extLst>
                  <p:ext uri="{D42A27DB-BD31-4B8C-83A1-F6EECF244321}">
                    <p14:modId xmlns:p14="http://schemas.microsoft.com/office/powerpoint/2010/main" val="892504058"/>
                  </p:ext>
                </p:extLst>
              </p:nvPr>
            </p:nvGraphicFramePr>
            <p:xfrm>
              <a:off x="8055455" y="536308"/>
              <a:ext cx="445305" cy="974851"/>
            </p:xfrm>
            <a:graphic>
              <a:graphicData uri="http://schemas.microsoft.com/office/drawing/2017/model3d">
                <am3d:model3d r:embed="rId48">
                  <am3d:spPr>
                    <a:xfrm>
                      <a:off x="0" y="0"/>
                      <a:ext cx="445305" cy="974851"/>
                    </a:xfrm>
                    <a:prstGeom prst="rect">
                      <a:avLst/>
                    </a:prstGeom>
                  </am3d:spPr>
                  <am3d:camera>
                    <am3d:pos x="0" y="0" z="53642789"/>
                    <am3d:up dx="0" dy="36000000" dz="0"/>
                    <am3d:lookAt x="0" y="0" z="0"/>
                    <am3d:perspective fov="2700000"/>
                  </am3d:camera>
                  <am3d:trans>
                    <am3d:meterPerModelUnit n="3451780" d="1000000"/>
                    <am3d:preTrans dx="2" dy="-18000000" dz="-8096"/>
                    <am3d:scale>
                      <am3d:sx n="1000000" d="1000000"/>
                      <am3d:sy n="1000000" d="1000000"/>
                      <am3d:sz n="1000000" d="1000000"/>
                    </am3d:scale>
                    <am3d:rot ax="341915" ay="-1954263" az="-184496"/>
                    <am3d:postTrans dx="0" dy="0" dz="0"/>
                  </am3d:trans>
                  <am3d:attrSrcUrl r:id="rId49"/>
                  <am3d:raster rName="Office3DRenderer" rVer="16.0.8326">
                    <am3d:blip r:embed="rId50"/>
                  </am3d:raster>
                  <am3d:objViewport viewportSz="98757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0" name="3D-Modell 19" descr="E">
                <a:extLst>
                  <a:ext uri="{FF2B5EF4-FFF2-40B4-BE49-F238E27FC236}">
                    <a16:creationId xmlns:am3d="http://schemas.microsoft.com/office/drawing/2017/model3d" xmlns="" xmlns:a16="http://schemas.microsoft.com/office/drawing/2014/main" id="{EF5E4329-75C2-4F32-8A2E-CDA63E8FF2A1}"/>
                  </a:ext>
                </a:extLst>
              </p:cNvPr>
              <p:cNvPicPr>
                <a:picLocks noGrp="1" noRot="1" noChangeAspect="1" noMove="1" noResize="1" noEditPoints="1" noAdjustHandles="1" noChangeArrowheads="1" noChangeShapeType="1" noCrop="1"/>
              </p:cNvPicPr>
              <p:nvPr/>
            </p:nvPicPr>
            <p:blipFill>
              <a:blip r:embed="rId51"/>
              <a:stretch>
                <a:fillRect/>
              </a:stretch>
            </p:blipFill>
            <p:spPr>
              <a:xfrm>
                <a:off x="8055455" y="536308"/>
                <a:ext cx="445305" cy="974851"/>
              </a:xfrm>
              <a:prstGeom prst="rect">
                <a:avLst/>
              </a:prstGeom>
            </p:spPr>
          </p:pic>
        </mc:Fallback>
      </mc:AlternateContent>
      <mc:AlternateContent xmlns:mc="http://schemas.openxmlformats.org/markup-compatibility/2006">
        <mc:Choice xmlns:am3d="http://schemas.microsoft.com/office/drawing/2017/model3d" xmlns="" Requires="am3d">
          <p:graphicFrame>
            <p:nvGraphicFramePr>
              <p:cNvPr id="21" name="3D-Modell 20" descr="N">
                <a:extLst>
                  <a:ext uri="{FF2B5EF4-FFF2-40B4-BE49-F238E27FC236}">
                    <a16:creationId xmlns:a16="http://schemas.microsoft.com/office/drawing/2014/main" id="{6773A4B1-E9D0-4203-888D-BC5C59CB62D5}"/>
                  </a:ext>
                </a:extLst>
              </p:cNvPr>
              <p:cNvGraphicFramePr>
                <a:graphicFrameLocks noChangeAspect="1"/>
              </p:cNvGraphicFramePr>
              <p:nvPr>
                <p:extLst>
                  <p:ext uri="{D42A27DB-BD31-4B8C-83A1-F6EECF244321}">
                    <p14:modId xmlns:p14="http://schemas.microsoft.com/office/powerpoint/2010/main" val="3650459043"/>
                  </p:ext>
                </p:extLst>
              </p:nvPr>
            </p:nvGraphicFramePr>
            <p:xfrm>
              <a:off x="8452514" y="549716"/>
              <a:ext cx="611494" cy="959356"/>
            </p:xfrm>
            <a:graphic>
              <a:graphicData uri="http://schemas.microsoft.com/office/drawing/2017/model3d">
                <am3d:model3d r:embed="rId18">
                  <am3d:spPr>
                    <a:xfrm>
                      <a:off x="0" y="0"/>
                      <a:ext cx="611494" cy="959356"/>
                    </a:xfrm>
                    <a:prstGeom prst="rect">
                      <a:avLst/>
                    </a:prstGeom>
                  </am3d:spPr>
                  <am3d:camera>
                    <am3d:pos x="0" y="0" z="59300594"/>
                    <am3d:up dx="0" dy="36000000" dz="0"/>
                    <am3d:lookAt x="0" y="0" z="0"/>
                    <am3d:perspective fov="2700000"/>
                  </am3d:camera>
                  <am3d:trans>
                    <am3d:meterPerModelUnit n="3458456" d="1000000"/>
                    <am3d:preTrans dx="0" dy="-18000000" dz="0"/>
                    <am3d:scale>
                      <am3d:sx n="1000000" d="1000000"/>
                      <am3d:sy n="1000000" d="1000000"/>
                      <am3d:sz n="1000000" d="1000000"/>
                    </am3d:scale>
                    <am3d:rot ax="81654" ay="2159123" az="47983"/>
                    <am3d:postTrans dx="0" dy="0" dz="0"/>
                  </am3d:trans>
                  <am3d:attrSrcUrl r:id="rId19"/>
                  <am3d:raster rName="Office3DRenderer" rVer="16.0.8326">
                    <am3d:blip r:embed="rId52"/>
                  </am3d:raster>
                  <am3d:objViewport viewportSz="110301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1" name="3D-Modell 20" descr="N">
                <a:extLst>
                  <a:ext uri="{FF2B5EF4-FFF2-40B4-BE49-F238E27FC236}">
                    <a16:creationId xmlns:am3d="http://schemas.microsoft.com/office/drawing/2017/model3d" xmlns="" xmlns:a16="http://schemas.microsoft.com/office/drawing/2014/main" id="{6773A4B1-E9D0-4203-888D-BC5C59CB62D5}"/>
                  </a:ext>
                </a:extLst>
              </p:cNvPr>
              <p:cNvPicPr>
                <a:picLocks noGrp="1" noRot="1" noChangeAspect="1" noMove="1" noResize="1" noEditPoints="1" noAdjustHandles="1" noChangeArrowheads="1" noChangeShapeType="1" noCrop="1"/>
              </p:cNvPicPr>
              <p:nvPr/>
            </p:nvPicPr>
            <p:blipFill>
              <a:blip r:embed="rId53"/>
              <a:stretch>
                <a:fillRect/>
              </a:stretch>
            </p:blipFill>
            <p:spPr>
              <a:xfrm>
                <a:off x="8452514" y="549716"/>
                <a:ext cx="611494" cy="959356"/>
              </a:xfrm>
              <a:prstGeom prst="rect">
                <a:avLst/>
              </a:prstGeom>
            </p:spPr>
          </p:pic>
        </mc:Fallback>
      </mc:AlternateContent>
      <p:sp>
        <p:nvSpPr>
          <p:cNvPr id="11" name="Rechteck: abgerundete Ecken 10">
            <a:extLst>
              <a:ext uri="{FF2B5EF4-FFF2-40B4-BE49-F238E27FC236}">
                <a16:creationId xmlns:a16="http://schemas.microsoft.com/office/drawing/2014/main" xmlns="" id="{4FFFF8EC-B60C-45ED-B925-D0E41473DED7}"/>
              </a:ext>
            </a:extLst>
          </p:cNvPr>
          <p:cNvSpPr/>
          <p:nvPr/>
        </p:nvSpPr>
        <p:spPr>
          <a:xfrm>
            <a:off x="2843808" y="1860249"/>
            <a:ext cx="6048671" cy="4552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 Transformator ist ein Bauelement der Elektrotechnik. Er besteht aus mehreren Wicklungen, bzw. Spulen, die in der Regel aus isoliertem Kupferdraht bestehen und um einen Magnetkern gewickelt sind. Er wandelt Eingangswechselspannung in Ausgangswechselspannung um und kann diese regulieren. Transformatoren können so konzipiert sein, dass die Eingangsspannung&lt;=&gt;Ausgangsspannung ist.</a:t>
            </a:r>
          </a:p>
        </p:txBody>
      </p:sp>
    </p:spTree>
    <p:extLst>
      <p:ext uri="{BB962C8B-B14F-4D97-AF65-F5344CB8AC3E}">
        <p14:creationId xmlns:p14="http://schemas.microsoft.com/office/powerpoint/2010/main" val="3226404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412776"/>
          </a:xfrm>
        </p:spPr>
        <p:txBody>
          <a:bodyPr/>
          <a:lstStyle/>
          <a:p>
            <a:r>
              <a:rPr lang="de-DE" dirty="0">
                <a:solidFill>
                  <a:srgbClr val="C00000"/>
                </a:solidFill>
              </a:rPr>
              <a:t>1.Steckbrief</a:t>
            </a:r>
          </a:p>
        </p:txBody>
      </p:sp>
      <p:sp>
        <p:nvSpPr>
          <p:cNvPr id="3" name="Inhaltsplatzhalter 2"/>
          <p:cNvSpPr>
            <a:spLocks noGrp="1"/>
          </p:cNvSpPr>
          <p:nvPr>
            <p:ph idx="1"/>
          </p:nvPr>
        </p:nvSpPr>
        <p:spPr>
          <a:xfrm>
            <a:off x="467544" y="1700808"/>
            <a:ext cx="8229600" cy="5040560"/>
          </a:xfrm>
        </p:spPr>
        <p:txBody>
          <a:bodyPr>
            <a:normAutofit fontScale="92500" lnSpcReduction="10000"/>
          </a:bodyPr>
          <a:lstStyle/>
          <a:p>
            <a:pPr marL="0" indent="0">
              <a:buNone/>
            </a:pPr>
            <a:r>
              <a:rPr lang="de-DE" sz="1700" dirty="0">
                <a:latin typeface="Bahnschrift Light Condensed" panose="020B0502040204020203" pitchFamily="34" charset="0"/>
                <a:cs typeface="Aparajita" pitchFamily="34" charset="0"/>
              </a:rPr>
              <a:t>Name</a:t>
            </a:r>
            <a:r>
              <a:rPr lang="de-DE" sz="1700" dirty="0">
                <a:solidFill>
                  <a:schemeClr val="bg2">
                    <a:lumMod val="10000"/>
                  </a:schemeClr>
                </a:solidFill>
                <a:latin typeface="Bahnschrift Light Condensed" panose="020B0502040204020203" pitchFamily="34" charset="0"/>
                <a:cs typeface="Aparajita" pitchFamily="34" charset="0"/>
              </a:rPr>
              <a:t>:                                                                         Max Krüger                                                                                                                                       </a:t>
            </a:r>
          </a:p>
          <a:p>
            <a:pPr marL="0" indent="0">
              <a:buNone/>
            </a:pPr>
            <a:r>
              <a:rPr lang="de-DE" sz="1700" dirty="0">
                <a:solidFill>
                  <a:schemeClr val="bg2">
                    <a:lumMod val="10000"/>
                  </a:schemeClr>
                </a:solidFill>
                <a:latin typeface="Bahnschrift Light Condensed" panose="020B0502040204020203" pitchFamily="34" charset="0"/>
              </a:rPr>
              <a:t>Alter:                                                                            27 Jahre</a:t>
            </a:r>
          </a:p>
          <a:p>
            <a:pPr marL="0" indent="0">
              <a:buNone/>
            </a:pPr>
            <a:r>
              <a:rPr lang="de-DE" sz="1700" dirty="0">
                <a:solidFill>
                  <a:schemeClr val="bg2">
                    <a:lumMod val="10000"/>
                  </a:schemeClr>
                </a:solidFill>
                <a:latin typeface="Bahnschrift Light Condensed" panose="020B0502040204020203" pitchFamily="34" charset="0"/>
              </a:rPr>
              <a:t>Position in der Firma:                                                  Produktionsplaner                                                               </a:t>
            </a:r>
          </a:p>
          <a:p>
            <a:pPr marL="0" indent="0">
              <a:buNone/>
            </a:pPr>
            <a:r>
              <a:rPr lang="de-DE" sz="1700" dirty="0">
                <a:solidFill>
                  <a:schemeClr val="bg2">
                    <a:lumMod val="10000"/>
                  </a:schemeClr>
                </a:solidFill>
                <a:latin typeface="Bahnschrift Light Condensed" panose="020B0502040204020203" pitchFamily="34" charset="0"/>
              </a:rPr>
              <a:t>Werdegang:                                                                 2009- Ausbildung als Fertigungsmechaniker                                                              </a:t>
            </a:r>
          </a:p>
          <a:p>
            <a:pPr marL="0" indent="0">
              <a:buNone/>
            </a:pPr>
            <a:r>
              <a:rPr lang="de-DE" sz="1700" dirty="0">
                <a:solidFill>
                  <a:schemeClr val="bg2">
                    <a:lumMod val="10000"/>
                  </a:schemeClr>
                </a:solidFill>
                <a:latin typeface="Bahnschrift Light Condensed" panose="020B0502040204020203" pitchFamily="34" charset="0"/>
              </a:rPr>
              <a:t>                                                                                    Weiterbildung  zum Maschinenbautechniker </a:t>
            </a:r>
          </a:p>
          <a:p>
            <a:pPr marL="0" indent="0">
              <a:buNone/>
            </a:pPr>
            <a:r>
              <a:rPr lang="de-DE" sz="1700" dirty="0">
                <a:solidFill>
                  <a:schemeClr val="bg2">
                    <a:lumMod val="10000"/>
                  </a:schemeClr>
                </a:solidFill>
                <a:latin typeface="Bahnschrift Light Condensed" panose="020B0502040204020203" pitchFamily="34" charset="0"/>
              </a:rPr>
              <a:t>Aufgaben:                                                                    Zeitmanagement, Erstellung  von Abläufen                     zeitlichen                     </a:t>
            </a:r>
          </a:p>
          <a:p>
            <a:pPr marL="0" indent="0">
              <a:buNone/>
            </a:pPr>
            <a:r>
              <a:rPr lang="de-DE" sz="1700" dirty="0">
                <a:solidFill>
                  <a:schemeClr val="bg2">
                    <a:lumMod val="10000"/>
                  </a:schemeClr>
                </a:solidFill>
                <a:latin typeface="Bahnschrift Light Condensed" panose="020B0502040204020203" pitchFamily="34" charset="0"/>
              </a:rPr>
              <a:t>                                                                                                    Abläufen</a:t>
            </a:r>
          </a:p>
          <a:p>
            <a:pPr marL="0" indent="0">
              <a:buNone/>
            </a:pPr>
            <a:r>
              <a:rPr lang="de-DE" sz="1700" dirty="0">
                <a:solidFill>
                  <a:schemeClr val="bg2">
                    <a:lumMod val="10000"/>
                  </a:schemeClr>
                </a:solidFill>
                <a:latin typeface="Bahnschrift Light Condensed" panose="020B0502040204020203" pitchFamily="34" charset="0"/>
              </a:rPr>
              <a:t>Arbeitszeiten:                                                                              Gleitzeit :zwischen 6-9 Uhr Beginn ,7h pro Tag</a:t>
            </a:r>
          </a:p>
          <a:p>
            <a:pPr marL="0" indent="0">
              <a:buNone/>
            </a:pPr>
            <a:r>
              <a:rPr lang="de-DE" sz="1700" dirty="0">
                <a:solidFill>
                  <a:schemeClr val="bg2">
                    <a:lumMod val="10000"/>
                  </a:schemeClr>
                </a:solidFill>
                <a:latin typeface="Bahnschrift Light Condensed" panose="020B0502040204020203" pitchFamily="34" charset="0"/>
              </a:rPr>
              <a:t>Wie lange sind Sie bei ABB tätig?                                              9 Jahre</a:t>
            </a:r>
          </a:p>
          <a:p>
            <a:pPr marL="0" indent="0">
              <a:buNone/>
            </a:pPr>
            <a:endParaRPr lang="de-DE" sz="1700" dirty="0">
              <a:solidFill>
                <a:schemeClr val="bg2">
                  <a:lumMod val="10000"/>
                </a:schemeClr>
              </a:solidFill>
              <a:latin typeface="Bahnschrift Light Condensed" panose="020B0502040204020203" pitchFamily="34" charset="0"/>
            </a:endParaRPr>
          </a:p>
          <a:p>
            <a:pPr marL="0" indent="0">
              <a:buNone/>
            </a:pPr>
            <a:r>
              <a:rPr lang="de-DE" sz="1700" dirty="0">
                <a:solidFill>
                  <a:schemeClr val="bg2">
                    <a:lumMod val="10000"/>
                  </a:schemeClr>
                </a:solidFill>
                <a:latin typeface="Bahnschrift Light Condensed" panose="020B0502040204020203" pitchFamily="34" charset="0"/>
              </a:rPr>
              <a:t>Welche Tätigkeiten bevorzugen Sie                                           Neues kreieren, keine routinierten  Arbeitsabläufe </a:t>
            </a:r>
          </a:p>
          <a:p>
            <a:pPr marL="0" indent="0">
              <a:buNone/>
            </a:pPr>
            <a:r>
              <a:rPr lang="de-DE" sz="1700" dirty="0">
                <a:solidFill>
                  <a:schemeClr val="bg2">
                    <a:lumMod val="10000"/>
                  </a:schemeClr>
                </a:solidFill>
                <a:latin typeface="Bahnschrift Light Condensed" panose="020B0502040204020203" pitchFamily="34" charset="0"/>
              </a:rPr>
              <a:t> in Ihrer alltäglichen Arbeit?/                                                       Zusatzaufgaben </a:t>
            </a:r>
          </a:p>
          <a:p>
            <a:pPr marL="0" indent="0">
              <a:buNone/>
            </a:pPr>
            <a:r>
              <a:rPr lang="de-DE" sz="1700" dirty="0">
                <a:solidFill>
                  <a:schemeClr val="bg2">
                    <a:lumMod val="10000"/>
                  </a:schemeClr>
                </a:solidFill>
                <a:latin typeface="Bahnschrift Light Condensed" panose="020B0502040204020203" pitchFamily="34" charset="0"/>
              </a:rPr>
              <a:t>Was macht Ihnen  Spaß?</a:t>
            </a:r>
          </a:p>
          <a:p>
            <a:pPr marL="0" indent="0">
              <a:buNone/>
            </a:pPr>
            <a:endParaRPr lang="de-DE" sz="1700" dirty="0">
              <a:solidFill>
                <a:schemeClr val="bg2">
                  <a:lumMod val="10000"/>
                </a:schemeClr>
              </a:solidFill>
              <a:latin typeface="Bahnschrift Light Condensed" panose="020B0502040204020203" pitchFamily="34" charset="0"/>
            </a:endParaRPr>
          </a:p>
          <a:p>
            <a:pPr marL="0" indent="0">
              <a:buNone/>
            </a:pPr>
            <a:r>
              <a:rPr lang="de-DE" sz="1700" dirty="0">
                <a:solidFill>
                  <a:schemeClr val="bg2">
                    <a:lumMod val="10000"/>
                  </a:schemeClr>
                </a:solidFill>
                <a:latin typeface="Bahnschrift Light Condensed" panose="020B0502040204020203" pitchFamily="34" charset="0"/>
              </a:rPr>
              <a:t>Wo haben sie Ihren Beruf erlernt?                                             Ausbildung bei ABB</a:t>
            </a:r>
          </a:p>
          <a:p>
            <a:pPr marL="0" indent="0">
              <a:buNone/>
            </a:pPr>
            <a:endParaRPr lang="de-DE" sz="1700" dirty="0">
              <a:solidFill>
                <a:schemeClr val="bg2">
                  <a:lumMod val="10000"/>
                </a:schemeClr>
              </a:solidFill>
              <a:latin typeface="Bahnschrift Light Condensed" panose="020B0502040204020203" pitchFamily="34" charset="0"/>
            </a:endParaRPr>
          </a:p>
          <a:p>
            <a:pPr marL="0" indent="0">
              <a:buNone/>
            </a:pPr>
            <a:r>
              <a:rPr lang="de-DE" sz="1700" dirty="0">
                <a:solidFill>
                  <a:schemeClr val="bg2">
                    <a:lumMod val="10000"/>
                  </a:schemeClr>
                </a:solidFill>
                <a:latin typeface="Bahnschrift Light Condensed" panose="020B0502040204020203" pitchFamily="34" charset="0"/>
              </a:rPr>
              <a:t>Welche Fähigkeiten  sind zum Ausüben                                   Kommunikationsfähigkeit, Koordination</a:t>
            </a:r>
          </a:p>
          <a:p>
            <a:pPr marL="0" indent="0">
              <a:buNone/>
            </a:pPr>
            <a:r>
              <a:rPr lang="de-DE" sz="1700" dirty="0">
                <a:solidFill>
                  <a:schemeClr val="bg2">
                    <a:lumMod val="10000"/>
                  </a:schemeClr>
                </a:solidFill>
                <a:latin typeface="Bahnschrift Light Condensed" panose="020B0502040204020203" pitchFamily="34" charset="0"/>
              </a:rPr>
              <a:t>Ihres Berufs von Bedeutung? </a:t>
            </a:r>
          </a:p>
          <a:p>
            <a:pPr marL="0" indent="0">
              <a:buNone/>
            </a:pPr>
            <a:endParaRPr lang="de-DE" sz="1700" dirty="0">
              <a:solidFill>
                <a:schemeClr val="bg2">
                  <a:lumMod val="10000"/>
                </a:schemeClr>
              </a:solidFill>
              <a:latin typeface="Bahnschrift Light Condensed" panose="020B0502040204020203" pitchFamily="34" charset="0"/>
            </a:endParaRPr>
          </a:p>
          <a:p>
            <a:pPr marL="0" indent="0">
              <a:buNone/>
            </a:pPr>
            <a:endParaRPr lang="de-DE" sz="1600" dirty="0"/>
          </a:p>
          <a:p>
            <a:pPr marL="0" indent="0">
              <a:buNone/>
            </a:pPr>
            <a:endParaRPr lang="de-DE" sz="1600" dirty="0"/>
          </a:p>
          <a:p>
            <a:pPr marL="0" indent="0">
              <a:buNone/>
            </a:pPr>
            <a:endParaRPr lang="de-DE" sz="1800" dirty="0"/>
          </a:p>
          <a:p>
            <a:pPr marL="0" indent="0">
              <a:buNone/>
            </a:pPr>
            <a:endParaRPr lang="de-DE" sz="1400" dirty="0"/>
          </a:p>
        </p:txBody>
      </p:sp>
      <p:sp>
        <p:nvSpPr>
          <p:cNvPr id="6" name="Inhaltsplatzhalter 5"/>
          <p:cNvSpPr>
            <a:spLocks noGrp="1"/>
          </p:cNvSpPr>
          <p:nvPr>
            <p:ph sz="quarter" idx="4294967295"/>
          </p:nvPr>
        </p:nvSpPr>
        <p:spPr>
          <a:xfrm flipH="1" flipV="1">
            <a:off x="9144000" y="6126163"/>
            <a:ext cx="468560" cy="615205"/>
          </a:xfrm>
        </p:spPr>
        <p:txBody>
          <a:bodyPr>
            <a:normAutofit/>
          </a:bodyPr>
          <a:lstStyle/>
          <a:p>
            <a:pPr marL="0" indent="0">
              <a:buNone/>
            </a:pPr>
            <a:endParaRPr lang="de-DE" sz="1600" dirty="0"/>
          </a:p>
          <a:p>
            <a:pPr marL="0" indent="0">
              <a:buNone/>
            </a:pPr>
            <a:endParaRPr lang="de-DE" sz="1600" dirty="0"/>
          </a:p>
          <a:p>
            <a:pPr marL="0" indent="0">
              <a:buNone/>
            </a:pPr>
            <a:endParaRPr lang="de-DE" sz="1600" dirty="0"/>
          </a:p>
          <a:p>
            <a:pPr marL="0" indent="0">
              <a:buNone/>
            </a:pPr>
            <a:endParaRPr lang="de-DE" sz="1600" dirty="0"/>
          </a:p>
        </p:txBody>
      </p:sp>
      <p:pic>
        <p:nvPicPr>
          <p:cNvPr id="5" name="Grafik 4" descr="Mann">
            <a:extLst>
              <a:ext uri="{FF2B5EF4-FFF2-40B4-BE49-F238E27FC236}">
                <a16:creationId xmlns:a16="http://schemas.microsoft.com/office/drawing/2014/main" xmlns="" id="{203CC044-1220-4A0E-A182-1E587DE64AE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940152" y="418356"/>
            <a:ext cx="720080" cy="576064"/>
          </a:xfrm>
          <a:prstGeom prst="rect">
            <a:avLst/>
          </a:prstGeom>
        </p:spPr>
      </p:pic>
      <p:graphicFrame>
        <p:nvGraphicFramePr>
          <p:cNvPr id="4" name="Tabelle 3">
            <a:extLst>
              <a:ext uri="{FF2B5EF4-FFF2-40B4-BE49-F238E27FC236}">
                <a16:creationId xmlns:a16="http://schemas.microsoft.com/office/drawing/2014/main" xmlns="" id="{29468F5C-F0F9-465D-8049-CEAE30F15CF8}"/>
              </a:ext>
            </a:extLst>
          </p:cNvPr>
          <p:cNvGraphicFramePr>
            <a:graphicFrameLocks noGrp="1"/>
          </p:cNvGraphicFramePr>
          <p:nvPr>
            <p:extLst>
              <p:ext uri="{D42A27DB-BD31-4B8C-83A1-F6EECF244321}">
                <p14:modId xmlns:p14="http://schemas.microsoft.com/office/powerpoint/2010/main" val="3424072394"/>
              </p:ext>
            </p:extLst>
          </p:nvPr>
        </p:nvGraphicFramePr>
        <p:xfrm>
          <a:off x="539552" y="1340768"/>
          <a:ext cx="7872536" cy="2947836"/>
        </p:xfrm>
        <a:graphic>
          <a:graphicData uri="http://schemas.openxmlformats.org/drawingml/2006/table">
            <a:tbl>
              <a:tblPr firstRow="1" bandRow="1">
                <a:tableStyleId>{5C22544A-7EE6-4342-B048-85BDC9FD1C3A}</a:tableStyleId>
              </a:tblPr>
              <a:tblGrid>
                <a:gridCol w="3936268">
                  <a:extLst>
                    <a:ext uri="{9D8B030D-6E8A-4147-A177-3AD203B41FA5}">
                      <a16:colId xmlns:a16="http://schemas.microsoft.com/office/drawing/2014/main" xmlns="" val="2171459836"/>
                    </a:ext>
                  </a:extLst>
                </a:gridCol>
                <a:gridCol w="3936268">
                  <a:extLst>
                    <a:ext uri="{9D8B030D-6E8A-4147-A177-3AD203B41FA5}">
                      <a16:colId xmlns:a16="http://schemas.microsoft.com/office/drawing/2014/main" xmlns="" val="3939187584"/>
                    </a:ext>
                  </a:extLst>
                </a:gridCol>
              </a:tblGrid>
              <a:tr h="298244">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3480841566"/>
                  </a:ext>
                </a:extLst>
              </a:tr>
              <a:tr h="368868">
                <a:tc>
                  <a:txBody>
                    <a:bodyPr/>
                    <a:lstStyle/>
                    <a:p>
                      <a:endParaRPr lang="de-DE"/>
                    </a:p>
                  </a:txBody>
                  <a:tcPr/>
                </a:tc>
                <a:tc>
                  <a:txBody>
                    <a:bodyPr/>
                    <a:lstStyle/>
                    <a:p>
                      <a:endParaRPr lang="de-DE" dirty="0"/>
                    </a:p>
                  </a:txBody>
                  <a:tcPr/>
                </a:tc>
                <a:extLst>
                  <a:ext uri="{0D108BD9-81ED-4DB2-BD59-A6C34878D82A}">
                    <a16:rowId xmlns:a16="http://schemas.microsoft.com/office/drawing/2014/main" xmlns="" val="1975999733"/>
                  </a:ext>
                </a:extLst>
              </a:tr>
              <a:tr h="368868">
                <a:tc>
                  <a:txBody>
                    <a:bodyPr/>
                    <a:lstStyle/>
                    <a:p>
                      <a:endParaRPr lang="de-DE"/>
                    </a:p>
                  </a:txBody>
                  <a:tcPr/>
                </a:tc>
                <a:tc>
                  <a:txBody>
                    <a:bodyPr/>
                    <a:lstStyle/>
                    <a:p>
                      <a:endParaRPr lang="de-DE"/>
                    </a:p>
                  </a:txBody>
                  <a:tcPr/>
                </a:tc>
                <a:extLst>
                  <a:ext uri="{0D108BD9-81ED-4DB2-BD59-A6C34878D82A}">
                    <a16:rowId xmlns:a16="http://schemas.microsoft.com/office/drawing/2014/main" xmlns="" val="401923917"/>
                  </a:ext>
                </a:extLst>
              </a:tr>
              <a:tr h="368868">
                <a:tc>
                  <a:txBody>
                    <a:bodyPr/>
                    <a:lstStyle/>
                    <a:p>
                      <a:endParaRPr lang="de-DE" dirty="0"/>
                    </a:p>
                  </a:txBody>
                  <a:tcPr/>
                </a:tc>
                <a:tc>
                  <a:txBody>
                    <a:bodyPr/>
                    <a:lstStyle/>
                    <a:p>
                      <a:endParaRPr lang="de-DE"/>
                    </a:p>
                  </a:txBody>
                  <a:tcPr/>
                </a:tc>
                <a:extLst>
                  <a:ext uri="{0D108BD9-81ED-4DB2-BD59-A6C34878D82A}">
                    <a16:rowId xmlns:a16="http://schemas.microsoft.com/office/drawing/2014/main" xmlns="" val="193364769"/>
                  </a:ext>
                </a:extLst>
              </a:tr>
              <a:tr h="368868">
                <a:tc>
                  <a:txBody>
                    <a:bodyPr/>
                    <a:lstStyle/>
                    <a:p>
                      <a:endParaRPr lang="de-DE"/>
                    </a:p>
                  </a:txBody>
                  <a:tcPr/>
                </a:tc>
                <a:tc>
                  <a:txBody>
                    <a:bodyPr/>
                    <a:lstStyle/>
                    <a:p>
                      <a:endParaRPr lang="de-DE"/>
                    </a:p>
                  </a:txBody>
                  <a:tcPr/>
                </a:tc>
                <a:extLst>
                  <a:ext uri="{0D108BD9-81ED-4DB2-BD59-A6C34878D82A}">
                    <a16:rowId xmlns:a16="http://schemas.microsoft.com/office/drawing/2014/main" xmlns="" val="713673966"/>
                  </a:ext>
                </a:extLst>
              </a:tr>
              <a:tr h="368868">
                <a:tc>
                  <a:txBody>
                    <a:bodyPr/>
                    <a:lstStyle/>
                    <a:p>
                      <a:endParaRPr lang="de-DE"/>
                    </a:p>
                  </a:txBody>
                  <a:tcPr/>
                </a:tc>
                <a:tc>
                  <a:txBody>
                    <a:bodyPr/>
                    <a:lstStyle/>
                    <a:p>
                      <a:endParaRPr lang="de-DE"/>
                    </a:p>
                  </a:txBody>
                  <a:tcPr/>
                </a:tc>
                <a:extLst>
                  <a:ext uri="{0D108BD9-81ED-4DB2-BD59-A6C34878D82A}">
                    <a16:rowId xmlns:a16="http://schemas.microsoft.com/office/drawing/2014/main" xmlns="" val="3017365907"/>
                  </a:ext>
                </a:extLst>
              </a:tr>
              <a:tr h="368868">
                <a:tc>
                  <a:txBody>
                    <a:bodyPr/>
                    <a:lstStyle/>
                    <a:p>
                      <a:endParaRPr lang="de-DE"/>
                    </a:p>
                  </a:txBody>
                  <a:tcPr/>
                </a:tc>
                <a:tc>
                  <a:txBody>
                    <a:bodyPr/>
                    <a:lstStyle/>
                    <a:p>
                      <a:endParaRPr lang="de-DE"/>
                    </a:p>
                  </a:txBody>
                  <a:tcPr/>
                </a:tc>
                <a:extLst>
                  <a:ext uri="{0D108BD9-81ED-4DB2-BD59-A6C34878D82A}">
                    <a16:rowId xmlns:a16="http://schemas.microsoft.com/office/drawing/2014/main" xmlns="" val="2264387390"/>
                  </a:ext>
                </a:extLst>
              </a:tr>
              <a:tr h="368868">
                <a:tc>
                  <a:txBody>
                    <a:bodyPr/>
                    <a:lstStyle/>
                    <a:p>
                      <a:endParaRPr lang="de-DE"/>
                    </a:p>
                  </a:txBody>
                  <a:tcPr/>
                </a:tc>
                <a:tc>
                  <a:txBody>
                    <a:bodyPr/>
                    <a:lstStyle/>
                    <a:p>
                      <a:endParaRPr lang="de-DE" dirty="0"/>
                    </a:p>
                  </a:txBody>
                  <a:tcPr/>
                </a:tc>
                <a:extLst>
                  <a:ext uri="{0D108BD9-81ED-4DB2-BD59-A6C34878D82A}">
                    <a16:rowId xmlns:a16="http://schemas.microsoft.com/office/drawing/2014/main" xmlns="" val="1084129536"/>
                  </a:ext>
                </a:extLst>
              </a:tr>
            </a:tbl>
          </a:graphicData>
        </a:graphic>
      </p:graphicFrame>
      <p:graphicFrame>
        <p:nvGraphicFramePr>
          <p:cNvPr id="7" name="Tabelle 6">
            <a:extLst>
              <a:ext uri="{FF2B5EF4-FFF2-40B4-BE49-F238E27FC236}">
                <a16:creationId xmlns:a16="http://schemas.microsoft.com/office/drawing/2014/main" xmlns="" id="{43AEF9DD-ABB2-453E-89B1-0444F46CD799}"/>
              </a:ext>
            </a:extLst>
          </p:cNvPr>
          <p:cNvGraphicFramePr>
            <a:graphicFrameLocks noGrp="1"/>
          </p:cNvGraphicFramePr>
          <p:nvPr>
            <p:extLst>
              <p:ext uri="{D42A27DB-BD31-4B8C-83A1-F6EECF244321}">
                <p14:modId xmlns:p14="http://schemas.microsoft.com/office/powerpoint/2010/main" val="3027680638"/>
              </p:ext>
            </p:extLst>
          </p:nvPr>
        </p:nvGraphicFramePr>
        <p:xfrm>
          <a:off x="179968" y="1194961"/>
          <a:ext cx="8928992" cy="5577840"/>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xmlns="" val="2862673230"/>
                    </a:ext>
                  </a:extLst>
                </a:gridCol>
                <a:gridCol w="4464496">
                  <a:extLst>
                    <a:ext uri="{9D8B030D-6E8A-4147-A177-3AD203B41FA5}">
                      <a16:colId xmlns:a16="http://schemas.microsoft.com/office/drawing/2014/main" xmlns="" val="2310989063"/>
                    </a:ext>
                  </a:extLst>
                </a:gridCol>
              </a:tblGrid>
              <a:tr h="0">
                <a:tc>
                  <a:txBody>
                    <a:bodyPr/>
                    <a:lstStyle/>
                    <a:p>
                      <a:endParaRPr lang="de-DE" dirty="0"/>
                    </a:p>
                  </a:txBody>
                  <a:tcPr/>
                </a:tc>
                <a:tc>
                  <a:txBody>
                    <a:bodyPr/>
                    <a:lstStyle/>
                    <a:p>
                      <a:endParaRPr lang="de-DE" dirty="0"/>
                    </a:p>
                  </a:txBody>
                  <a:tcPr/>
                </a:tc>
                <a:extLst>
                  <a:ext uri="{0D108BD9-81ED-4DB2-BD59-A6C34878D82A}">
                    <a16:rowId xmlns:a16="http://schemas.microsoft.com/office/drawing/2014/main" xmlns="" val="1230309561"/>
                  </a:ext>
                </a:extLst>
              </a:tr>
              <a:tr h="321136">
                <a:tc>
                  <a:txBody>
                    <a:bodyPr/>
                    <a:lstStyle/>
                    <a:p>
                      <a:pPr algn="l"/>
                      <a:r>
                        <a:rPr lang="de-DE" dirty="0"/>
                        <a:t>Name:</a:t>
                      </a:r>
                    </a:p>
                  </a:txBody>
                  <a:tcPr/>
                </a:tc>
                <a:tc>
                  <a:txBody>
                    <a:bodyPr/>
                    <a:lstStyle/>
                    <a:p>
                      <a:pPr algn="l"/>
                      <a:r>
                        <a:rPr lang="de-DE" dirty="0"/>
                        <a:t>Max Krüger</a:t>
                      </a:r>
                    </a:p>
                  </a:txBody>
                  <a:tcPr/>
                </a:tc>
                <a:extLst>
                  <a:ext uri="{0D108BD9-81ED-4DB2-BD59-A6C34878D82A}">
                    <a16:rowId xmlns:a16="http://schemas.microsoft.com/office/drawing/2014/main" xmlns="" val="32091789"/>
                  </a:ext>
                </a:extLst>
              </a:tr>
              <a:tr h="321136">
                <a:tc>
                  <a:txBody>
                    <a:bodyPr/>
                    <a:lstStyle/>
                    <a:p>
                      <a:pPr algn="l"/>
                      <a:r>
                        <a:rPr lang="de-DE" dirty="0"/>
                        <a:t>Alter:</a:t>
                      </a:r>
                    </a:p>
                  </a:txBody>
                  <a:tcPr/>
                </a:tc>
                <a:tc>
                  <a:txBody>
                    <a:bodyPr/>
                    <a:lstStyle/>
                    <a:p>
                      <a:pPr algn="l"/>
                      <a:r>
                        <a:rPr lang="de-DE" dirty="0"/>
                        <a:t>27 Jahre</a:t>
                      </a:r>
                    </a:p>
                  </a:txBody>
                  <a:tcPr/>
                </a:tc>
                <a:extLst>
                  <a:ext uri="{0D108BD9-81ED-4DB2-BD59-A6C34878D82A}">
                    <a16:rowId xmlns:a16="http://schemas.microsoft.com/office/drawing/2014/main" xmlns="" val="3895208240"/>
                  </a:ext>
                </a:extLst>
              </a:tr>
              <a:tr h="321136">
                <a:tc>
                  <a:txBody>
                    <a:bodyPr/>
                    <a:lstStyle/>
                    <a:p>
                      <a:pPr algn="l"/>
                      <a:r>
                        <a:rPr lang="de-DE" dirty="0"/>
                        <a:t>Position in der Firma:</a:t>
                      </a:r>
                    </a:p>
                  </a:txBody>
                  <a:tcPr/>
                </a:tc>
                <a:tc>
                  <a:txBody>
                    <a:bodyPr/>
                    <a:lstStyle/>
                    <a:p>
                      <a:pPr algn="l"/>
                      <a:r>
                        <a:rPr lang="de-DE" dirty="0"/>
                        <a:t>Produktionsplaner</a:t>
                      </a:r>
                    </a:p>
                  </a:txBody>
                  <a:tcPr/>
                </a:tc>
                <a:extLst>
                  <a:ext uri="{0D108BD9-81ED-4DB2-BD59-A6C34878D82A}">
                    <a16:rowId xmlns:a16="http://schemas.microsoft.com/office/drawing/2014/main" xmlns="" val="506488178"/>
                  </a:ext>
                </a:extLst>
              </a:tr>
              <a:tr h="554290">
                <a:tc>
                  <a:txBody>
                    <a:bodyPr/>
                    <a:lstStyle/>
                    <a:p>
                      <a:pPr algn="l"/>
                      <a:r>
                        <a:rPr lang="de-DE" dirty="0"/>
                        <a:t>Werdegang:</a:t>
                      </a:r>
                    </a:p>
                  </a:txBody>
                  <a:tcPr/>
                </a:tc>
                <a:tc>
                  <a:txBody>
                    <a:bodyPr/>
                    <a:lstStyle/>
                    <a:p>
                      <a:r>
                        <a:rPr lang="de-DE" dirty="0"/>
                        <a:t>2009-Ausbildung als Fertigungsmechaniker, Weiterbildung zum </a:t>
                      </a:r>
                      <a:r>
                        <a:rPr lang="de-DE" dirty="0" smtClean="0"/>
                        <a:t>Maschinenbautechniker</a:t>
                      </a:r>
                      <a:endParaRPr lang="de-DE" dirty="0"/>
                    </a:p>
                  </a:txBody>
                  <a:tcPr/>
                </a:tc>
                <a:extLst>
                  <a:ext uri="{0D108BD9-81ED-4DB2-BD59-A6C34878D82A}">
                    <a16:rowId xmlns:a16="http://schemas.microsoft.com/office/drawing/2014/main" xmlns="" val="1263594050"/>
                  </a:ext>
                </a:extLst>
              </a:tr>
              <a:tr h="321136">
                <a:tc>
                  <a:txBody>
                    <a:bodyPr/>
                    <a:lstStyle/>
                    <a:p>
                      <a:r>
                        <a:rPr lang="de-DE" dirty="0"/>
                        <a:t>Wie lange sind Sie bei ABB tätig?</a:t>
                      </a:r>
                    </a:p>
                  </a:txBody>
                  <a:tcPr/>
                </a:tc>
                <a:tc>
                  <a:txBody>
                    <a:bodyPr/>
                    <a:lstStyle/>
                    <a:p>
                      <a:r>
                        <a:rPr lang="de-DE" dirty="0"/>
                        <a:t>9 Jahre</a:t>
                      </a:r>
                    </a:p>
                  </a:txBody>
                  <a:tcPr/>
                </a:tc>
                <a:extLst>
                  <a:ext uri="{0D108BD9-81ED-4DB2-BD59-A6C34878D82A}">
                    <a16:rowId xmlns:a16="http://schemas.microsoft.com/office/drawing/2014/main" xmlns="" val="4029015470"/>
                  </a:ext>
                </a:extLst>
              </a:tr>
              <a:tr h="321136">
                <a:tc>
                  <a:txBody>
                    <a:bodyPr/>
                    <a:lstStyle/>
                    <a:p>
                      <a:r>
                        <a:rPr lang="de-DE" dirty="0"/>
                        <a:t>Aufgaben:</a:t>
                      </a:r>
                    </a:p>
                  </a:txBody>
                  <a:tcPr/>
                </a:tc>
                <a:tc>
                  <a:txBody>
                    <a:bodyPr/>
                    <a:lstStyle/>
                    <a:p>
                      <a:r>
                        <a:rPr lang="de-DE" dirty="0"/>
                        <a:t>Zeitmanagement, Erstellung von Abläufen</a:t>
                      </a:r>
                    </a:p>
                  </a:txBody>
                  <a:tcPr/>
                </a:tc>
                <a:extLst>
                  <a:ext uri="{0D108BD9-81ED-4DB2-BD59-A6C34878D82A}">
                    <a16:rowId xmlns:a16="http://schemas.microsoft.com/office/drawing/2014/main" xmlns="" val="1152243859"/>
                  </a:ext>
                </a:extLst>
              </a:tr>
              <a:tr h="321136">
                <a:tc>
                  <a:txBody>
                    <a:bodyPr/>
                    <a:lstStyle/>
                    <a:p>
                      <a:r>
                        <a:rPr lang="de-DE" dirty="0"/>
                        <a:t>Welche Tätigkeiten bevorzugen Sie?</a:t>
                      </a:r>
                    </a:p>
                  </a:txBody>
                  <a:tcPr/>
                </a:tc>
                <a:tc>
                  <a:txBody>
                    <a:bodyPr/>
                    <a:lstStyle/>
                    <a:p>
                      <a:r>
                        <a:rPr lang="de-DE" dirty="0"/>
                        <a:t>Neues kreieren, Zusatzaufgaben</a:t>
                      </a:r>
                    </a:p>
                  </a:txBody>
                  <a:tcPr/>
                </a:tc>
                <a:extLst>
                  <a:ext uri="{0D108BD9-81ED-4DB2-BD59-A6C34878D82A}">
                    <a16:rowId xmlns:a16="http://schemas.microsoft.com/office/drawing/2014/main" xmlns="" val="4075639502"/>
                  </a:ext>
                </a:extLst>
              </a:tr>
              <a:tr h="554290">
                <a:tc>
                  <a:txBody>
                    <a:bodyPr/>
                    <a:lstStyle/>
                    <a:p>
                      <a:r>
                        <a:rPr lang="de-DE" dirty="0"/>
                        <a:t>Arbeitszeiten:</a:t>
                      </a:r>
                    </a:p>
                  </a:txBody>
                  <a:tcPr/>
                </a:tc>
                <a:tc>
                  <a:txBody>
                    <a:bodyPr/>
                    <a:lstStyle/>
                    <a:p>
                      <a:r>
                        <a:rPr lang="de-DE" dirty="0"/>
                        <a:t>Gleitzeit: zwischen 6-9Uhr Beginn</a:t>
                      </a:r>
                      <a:r>
                        <a:rPr lang="de-DE" dirty="0" smtClean="0"/>
                        <a:t>, 7 Stunden </a:t>
                      </a:r>
                      <a:r>
                        <a:rPr lang="de-DE" dirty="0"/>
                        <a:t>pro Tag</a:t>
                      </a:r>
                    </a:p>
                  </a:txBody>
                  <a:tcPr/>
                </a:tc>
                <a:extLst>
                  <a:ext uri="{0D108BD9-81ED-4DB2-BD59-A6C34878D82A}">
                    <a16:rowId xmlns:a16="http://schemas.microsoft.com/office/drawing/2014/main" xmlns="" val="1755730289"/>
                  </a:ext>
                </a:extLst>
              </a:tr>
              <a:tr h="321136">
                <a:tc>
                  <a:txBody>
                    <a:bodyPr/>
                    <a:lstStyle/>
                    <a:p>
                      <a:r>
                        <a:rPr lang="de-DE" dirty="0"/>
                        <a:t>Wo haben Sie Ihren Beruf erlernt?</a:t>
                      </a:r>
                    </a:p>
                  </a:txBody>
                  <a:tcPr/>
                </a:tc>
                <a:tc>
                  <a:txBody>
                    <a:bodyPr/>
                    <a:lstStyle/>
                    <a:p>
                      <a:r>
                        <a:rPr lang="de-DE" dirty="0"/>
                        <a:t>Ausbildung bei ABB</a:t>
                      </a:r>
                    </a:p>
                  </a:txBody>
                  <a:tcPr/>
                </a:tc>
                <a:extLst>
                  <a:ext uri="{0D108BD9-81ED-4DB2-BD59-A6C34878D82A}">
                    <a16:rowId xmlns:a16="http://schemas.microsoft.com/office/drawing/2014/main" xmlns="" val="1207414895"/>
                  </a:ext>
                </a:extLst>
              </a:tr>
              <a:tr h="554290">
                <a:tc>
                  <a:txBody>
                    <a:bodyPr/>
                    <a:lstStyle/>
                    <a:p>
                      <a:r>
                        <a:rPr lang="de-DE" dirty="0"/>
                        <a:t>Welche Fähigkeiten sind zum Ausüben Ihres Berufes notwendig?</a:t>
                      </a:r>
                    </a:p>
                  </a:txBody>
                  <a:tcPr/>
                </a:tc>
                <a:tc>
                  <a:txBody>
                    <a:bodyPr/>
                    <a:lstStyle/>
                    <a:p>
                      <a:r>
                        <a:rPr lang="de-DE" dirty="0"/>
                        <a:t>Kommunikationsfähigkeit, Koordination</a:t>
                      </a:r>
                    </a:p>
                  </a:txBody>
                  <a:tcPr/>
                </a:tc>
                <a:extLst>
                  <a:ext uri="{0D108BD9-81ED-4DB2-BD59-A6C34878D82A}">
                    <a16:rowId xmlns:a16="http://schemas.microsoft.com/office/drawing/2014/main" xmlns="" val="117692660"/>
                  </a:ext>
                </a:extLst>
              </a:tr>
              <a:tr h="321136">
                <a:tc>
                  <a:txBody>
                    <a:bodyPr/>
                    <a:lstStyle/>
                    <a:p>
                      <a:endParaRPr lang="de-DE" dirty="0"/>
                    </a:p>
                  </a:txBody>
                  <a:tcPr/>
                </a:tc>
                <a:tc>
                  <a:txBody>
                    <a:bodyPr/>
                    <a:lstStyle/>
                    <a:p>
                      <a:endParaRPr lang="de-DE"/>
                    </a:p>
                  </a:txBody>
                  <a:tcPr/>
                </a:tc>
                <a:extLst>
                  <a:ext uri="{0D108BD9-81ED-4DB2-BD59-A6C34878D82A}">
                    <a16:rowId xmlns:a16="http://schemas.microsoft.com/office/drawing/2014/main" xmlns="" val="316001813"/>
                  </a:ext>
                </a:extLst>
              </a:tr>
              <a:tr h="321136">
                <a:tc>
                  <a:txBody>
                    <a:bodyPr/>
                    <a:lstStyle/>
                    <a:p>
                      <a:endParaRPr lang="de-DE"/>
                    </a:p>
                  </a:txBody>
                  <a:tcPr/>
                </a:tc>
                <a:tc>
                  <a:txBody>
                    <a:bodyPr/>
                    <a:lstStyle/>
                    <a:p>
                      <a:endParaRPr lang="de-DE" dirty="0"/>
                    </a:p>
                  </a:txBody>
                  <a:tcPr/>
                </a:tc>
                <a:extLst>
                  <a:ext uri="{0D108BD9-81ED-4DB2-BD59-A6C34878D82A}">
                    <a16:rowId xmlns:a16="http://schemas.microsoft.com/office/drawing/2014/main" xmlns="" val="888944065"/>
                  </a:ext>
                </a:extLst>
              </a:tr>
            </a:tbl>
          </a:graphicData>
        </a:graphic>
      </p:graphicFrame>
    </p:spTree>
    <p:extLst>
      <p:ext uri="{BB962C8B-B14F-4D97-AF65-F5344CB8AC3E}">
        <p14:creationId xmlns:p14="http://schemas.microsoft.com/office/powerpoint/2010/main" val="2890570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C00000"/>
                </a:solidFill>
              </a:rPr>
              <a:t>2.Steckbrief</a:t>
            </a:r>
          </a:p>
        </p:txBody>
      </p:sp>
      <p:sp>
        <p:nvSpPr>
          <p:cNvPr id="3" name="Inhaltsplatzhalter 2"/>
          <p:cNvSpPr>
            <a:spLocks noGrp="1"/>
          </p:cNvSpPr>
          <p:nvPr>
            <p:ph idx="1"/>
          </p:nvPr>
        </p:nvSpPr>
        <p:spPr>
          <a:xfrm>
            <a:off x="282352" y="1244741"/>
            <a:ext cx="8579296" cy="4569371"/>
          </a:xfrm>
        </p:spPr>
        <p:txBody>
          <a:bodyPr>
            <a:normAutofit fontScale="92500" lnSpcReduction="20000"/>
          </a:bodyPr>
          <a:lstStyle/>
          <a:p>
            <a:pPr marL="0" lvl="0" indent="0">
              <a:buNone/>
            </a:pPr>
            <a:r>
              <a:rPr lang="de-DE" sz="1600" dirty="0">
                <a:solidFill>
                  <a:prstClr val="black"/>
                </a:solidFill>
                <a:latin typeface="Bahnschrift Light Condensed" panose="020B0502040204020203" pitchFamily="34" charset="0"/>
                <a:cs typeface="Aparajita" pitchFamily="34" charset="0"/>
              </a:rPr>
              <a:t>Name</a:t>
            </a:r>
            <a:r>
              <a:rPr lang="de-DE" sz="1600" dirty="0">
                <a:solidFill>
                  <a:srgbClr val="EEECE1">
                    <a:lumMod val="10000"/>
                  </a:srgbClr>
                </a:solidFill>
                <a:latin typeface="Bahnschrift Light Condensed" panose="020B0502040204020203" pitchFamily="34" charset="0"/>
                <a:cs typeface="Aparajita" pitchFamily="34" charset="0"/>
              </a:rPr>
              <a:t>:                                                                                                          Pawel  </a:t>
            </a:r>
            <a:r>
              <a:rPr lang="de-DE" sz="1600" dirty="0" err="1">
                <a:solidFill>
                  <a:srgbClr val="EEECE1">
                    <a:lumMod val="10000"/>
                  </a:srgbClr>
                </a:solidFill>
                <a:latin typeface="Bahnschrift Light Condensed" panose="020B0502040204020203" pitchFamily="34" charset="0"/>
                <a:cs typeface="Aparajita" pitchFamily="34" charset="0"/>
              </a:rPr>
              <a:t>Lytaev</a:t>
            </a:r>
            <a:r>
              <a:rPr lang="de-DE" sz="1600" dirty="0">
                <a:solidFill>
                  <a:srgbClr val="EEECE1">
                    <a:lumMod val="10000"/>
                  </a:srgbClr>
                </a:solidFill>
                <a:latin typeface="Bahnschrift Light Condensed" panose="020B0502040204020203" pitchFamily="34" charset="0"/>
                <a:cs typeface="Aparajita" pitchFamily="34" charset="0"/>
              </a:rPr>
              <a:t>                                                                                                                                      </a:t>
            </a:r>
          </a:p>
          <a:p>
            <a:pPr marL="0" lvl="0" indent="0">
              <a:buNone/>
            </a:pPr>
            <a:r>
              <a:rPr lang="de-DE" sz="1600" dirty="0">
                <a:solidFill>
                  <a:srgbClr val="EEECE1">
                    <a:lumMod val="10000"/>
                  </a:srgbClr>
                </a:solidFill>
                <a:latin typeface="Bahnschrift Light Condensed" panose="020B0502040204020203" pitchFamily="34" charset="0"/>
              </a:rPr>
              <a:t>Alter:                                                                                                            22</a:t>
            </a:r>
          </a:p>
          <a:p>
            <a:pPr marL="0" lvl="0" indent="0">
              <a:buNone/>
            </a:pPr>
            <a:r>
              <a:rPr lang="de-DE" sz="1600" dirty="0">
                <a:solidFill>
                  <a:srgbClr val="EEECE1">
                    <a:lumMod val="10000"/>
                  </a:srgbClr>
                </a:solidFill>
                <a:latin typeface="Bahnschrift Light Condensed" panose="020B0502040204020203" pitchFamily="34" charset="0"/>
              </a:rPr>
              <a:t>Position in der Firma:                                                                          Ingenieur im technischen und elektrischen Bereich</a:t>
            </a:r>
          </a:p>
          <a:p>
            <a:pPr marL="0" lvl="0" indent="0">
              <a:buNone/>
            </a:pPr>
            <a:r>
              <a:rPr lang="de-DE" sz="1600" dirty="0">
                <a:solidFill>
                  <a:srgbClr val="EEECE1">
                    <a:lumMod val="10000"/>
                  </a:srgbClr>
                </a:solidFill>
                <a:latin typeface="Bahnschrift Light Condensed" panose="020B0502040204020203" pitchFamily="34" charset="0"/>
              </a:rPr>
              <a:t>Werdegang:                                                                                              Duales Studium bei ABB</a:t>
            </a:r>
          </a:p>
          <a:p>
            <a:pPr marL="0" lvl="0" indent="0">
              <a:buNone/>
            </a:pPr>
            <a:r>
              <a:rPr lang="de-DE" sz="1600" dirty="0">
                <a:solidFill>
                  <a:srgbClr val="EEECE1">
                    <a:lumMod val="10000"/>
                  </a:srgbClr>
                </a:solidFill>
                <a:latin typeface="Bahnschrift Light Condensed" panose="020B0502040204020203" pitchFamily="34" charset="0"/>
              </a:rPr>
              <a:t>                                                                                          </a:t>
            </a:r>
          </a:p>
          <a:p>
            <a:pPr marL="0" lvl="0" indent="0">
              <a:buNone/>
            </a:pPr>
            <a:r>
              <a:rPr lang="de-DE" sz="1600" dirty="0">
                <a:solidFill>
                  <a:srgbClr val="EEECE1">
                    <a:lumMod val="10000"/>
                  </a:srgbClr>
                </a:solidFill>
                <a:latin typeface="Bahnschrift Light Condensed" panose="020B0502040204020203" pitchFamily="34" charset="0"/>
              </a:rPr>
              <a:t>Aufgaben:                                                                                                Technische </a:t>
            </a:r>
            <a:r>
              <a:rPr lang="de-DE" sz="1600" dirty="0" err="1">
                <a:solidFill>
                  <a:srgbClr val="EEECE1">
                    <a:lumMod val="10000"/>
                  </a:srgbClr>
                </a:solidFill>
                <a:latin typeface="Bahnschrift Light Condensed" panose="020B0502040204020203" pitchFamily="34" charset="0"/>
              </a:rPr>
              <a:t>Berechnung,Auftragsberechnung</a:t>
            </a:r>
            <a:endParaRPr lang="de-DE" sz="1600" dirty="0">
              <a:solidFill>
                <a:srgbClr val="EEECE1">
                  <a:lumMod val="10000"/>
                </a:srgbClr>
              </a:solidFill>
              <a:latin typeface="Bahnschrift Light Condensed" panose="020B0502040204020203" pitchFamily="34" charset="0"/>
            </a:endParaRPr>
          </a:p>
          <a:p>
            <a:pPr marL="0" lvl="0" indent="0">
              <a:buNone/>
            </a:pPr>
            <a:r>
              <a:rPr lang="de-DE" sz="1600" dirty="0">
                <a:solidFill>
                  <a:srgbClr val="EEECE1">
                    <a:lumMod val="10000"/>
                  </a:srgbClr>
                </a:solidFill>
                <a:latin typeface="Bahnschrift Light Condensed" panose="020B0502040204020203" pitchFamily="34" charset="0"/>
              </a:rPr>
              <a:t>                                                                                            </a:t>
            </a:r>
          </a:p>
          <a:p>
            <a:pPr marL="0" lvl="0" indent="0">
              <a:buNone/>
            </a:pPr>
            <a:r>
              <a:rPr lang="de-DE" sz="1600" dirty="0">
                <a:solidFill>
                  <a:srgbClr val="EEECE1">
                    <a:lumMod val="10000"/>
                  </a:srgbClr>
                </a:solidFill>
                <a:latin typeface="Bahnschrift Light Condensed" panose="020B0502040204020203" pitchFamily="34" charset="0"/>
              </a:rPr>
              <a:t>Arbeitszeiten:                                                                                         Gleitzeit :zwischen 6-9 Uhr Beginn , 7h pro Tag</a:t>
            </a:r>
          </a:p>
          <a:p>
            <a:pPr marL="0" lvl="0" indent="0">
              <a:buNone/>
            </a:pPr>
            <a:r>
              <a:rPr lang="de-DE" sz="1600" dirty="0">
                <a:solidFill>
                  <a:srgbClr val="EEECE1">
                    <a:lumMod val="10000"/>
                  </a:srgbClr>
                </a:solidFill>
                <a:latin typeface="Bahnschrift Light Condensed" panose="020B0502040204020203" pitchFamily="34" charset="0"/>
              </a:rPr>
              <a:t>Wie lange sind Sie bei </a:t>
            </a:r>
            <a:r>
              <a:rPr lang="de-DE" sz="1600" dirty="0" err="1">
                <a:solidFill>
                  <a:srgbClr val="EEECE1">
                    <a:lumMod val="10000"/>
                  </a:srgbClr>
                </a:solidFill>
                <a:latin typeface="Bahnschrift Light Condensed" panose="020B0502040204020203" pitchFamily="34" charset="0"/>
              </a:rPr>
              <a:t>Abb</a:t>
            </a:r>
            <a:r>
              <a:rPr lang="de-DE" sz="1600" dirty="0">
                <a:solidFill>
                  <a:srgbClr val="EEECE1">
                    <a:lumMod val="10000"/>
                  </a:srgbClr>
                </a:solidFill>
                <a:latin typeface="Bahnschrift Light Condensed" panose="020B0502040204020203" pitchFamily="34" charset="0"/>
              </a:rPr>
              <a:t> tätig?                                                  3,5 Jahre</a:t>
            </a:r>
          </a:p>
          <a:p>
            <a:pPr marL="0" lvl="0" indent="0">
              <a:buNone/>
            </a:pPr>
            <a:endParaRPr lang="de-DE" sz="1600" dirty="0">
              <a:solidFill>
                <a:srgbClr val="EEECE1">
                  <a:lumMod val="10000"/>
                </a:srgbClr>
              </a:solidFill>
              <a:latin typeface="Bahnschrift Light Condensed" panose="020B0502040204020203" pitchFamily="34" charset="0"/>
            </a:endParaRPr>
          </a:p>
          <a:p>
            <a:pPr marL="0" lvl="0" indent="0">
              <a:buNone/>
            </a:pPr>
            <a:r>
              <a:rPr lang="de-DE" sz="1600" dirty="0">
                <a:solidFill>
                  <a:srgbClr val="EEECE1">
                    <a:lumMod val="10000"/>
                  </a:srgbClr>
                </a:solidFill>
                <a:latin typeface="Bahnschrift Light Condensed" panose="020B0502040204020203" pitchFamily="34" charset="0"/>
              </a:rPr>
              <a:t>Welche Tätigkeiten bevorzugen Sie                                          Programmieren , elektrische Simulationen, keine monotonen Arbeitsprozesse</a:t>
            </a:r>
          </a:p>
          <a:p>
            <a:pPr marL="0" lvl="0" indent="0">
              <a:buNone/>
            </a:pPr>
            <a:r>
              <a:rPr lang="de-DE" sz="1600" dirty="0">
                <a:solidFill>
                  <a:srgbClr val="EEECE1">
                    <a:lumMod val="10000"/>
                  </a:srgbClr>
                </a:solidFill>
                <a:latin typeface="Bahnschrift Light Condensed" panose="020B0502040204020203" pitchFamily="34" charset="0"/>
              </a:rPr>
              <a:t>in Ihrer alltäglichen Arbeit?/                                       </a:t>
            </a:r>
          </a:p>
          <a:p>
            <a:pPr marL="0" fontAlgn="t">
              <a:spcBef>
                <a:spcPts val="0"/>
              </a:spcBef>
            </a:pPr>
            <a:r>
              <a:rPr lang="de-DE" sz="1600" dirty="0">
                <a:solidFill>
                  <a:srgbClr val="EEECE1">
                    <a:lumMod val="10000"/>
                  </a:srgbClr>
                </a:solidFill>
                <a:latin typeface="Bahnschrift Light Condensed" panose="020B0502040204020203" pitchFamily="34" charset="0"/>
              </a:rPr>
              <a:t>Was macht Ihnen  Spaß?</a:t>
            </a:r>
            <a:endParaRPr lang="de-DE" sz="1600" dirty="0">
              <a:latin typeface="Arial" panose="020B0604020202020204" pitchFamily="34" charset="0"/>
            </a:endParaRPr>
          </a:p>
          <a:p>
            <a:pPr marL="0" lvl="0" indent="0">
              <a:buNone/>
            </a:pPr>
            <a:endParaRPr lang="de-DE" sz="1600" dirty="0">
              <a:solidFill>
                <a:srgbClr val="EEECE1">
                  <a:lumMod val="10000"/>
                </a:srgbClr>
              </a:solidFill>
              <a:latin typeface="Bahnschrift Light Condensed" panose="020B0502040204020203" pitchFamily="34" charset="0"/>
            </a:endParaRPr>
          </a:p>
          <a:p>
            <a:pPr marL="0" lvl="0" indent="0">
              <a:buNone/>
            </a:pPr>
            <a:endParaRPr lang="de-DE" sz="1600" dirty="0">
              <a:solidFill>
                <a:srgbClr val="EEECE1">
                  <a:lumMod val="10000"/>
                </a:srgbClr>
              </a:solidFill>
              <a:latin typeface="Bahnschrift Light Condensed" panose="020B0502040204020203" pitchFamily="34" charset="0"/>
            </a:endParaRPr>
          </a:p>
          <a:p>
            <a:pPr marL="0" lvl="0" indent="0">
              <a:buNone/>
            </a:pPr>
            <a:r>
              <a:rPr lang="de-DE" sz="1600" dirty="0">
                <a:solidFill>
                  <a:srgbClr val="EEECE1">
                    <a:lumMod val="10000"/>
                  </a:srgbClr>
                </a:solidFill>
                <a:latin typeface="Bahnschrift Light Condensed" panose="020B0502040204020203" pitchFamily="34" charset="0"/>
              </a:rPr>
              <a:t>Wo haben Sie studiert?                                                                     Duale Hochschule Mannheim,  praktische Phasen in      </a:t>
            </a:r>
          </a:p>
          <a:p>
            <a:pPr marL="0" lvl="0" indent="0">
              <a:buNone/>
            </a:pPr>
            <a:r>
              <a:rPr lang="de-DE" sz="1600" dirty="0">
                <a:solidFill>
                  <a:srgbClr val="EEECE1">
                    <a:lumMod val="10000"/>
                  </a:srgbClr>
                </a:solidFill>
                <a:latin typeface="Bahnschrift Light Condensed" panose="020B0502040204020203" pitchFamily="34" charset="0"/>
              </a:rPr>
              <a:t>                                                                                                                       Mannheim und Brilon</a:t>
            </a:r>
          </a:p>
          <a:p>
            <a:pPr marL="0" lvl="0" indent="0">
              <a:buNone/>
            </a:pPr>
            <a:r>
              <a:rPr lang="de-DE" sz="1600" dirty="0">
                <a:solidFill>
                  <a:srgbClr val="EEECE1">
                    <a:lumMod val="10000"/>
                  </a:srgbClr>
                </a:solidFill>
                <a:latin typeface="Bahnschrift Light Condensed" panose="020B0502040204020203" pitchFamily="34" charset="0"/>
              </a:rPr>
              <a:t>Welche Fähigkeiten  sind zum Ausüben                                   Elektrotechnische Fähigkeiten, theoretisches </a:t>
            </a:r>
            <a:r>
              <a:rPr lang="de-DE" sz="1600" dirty="0" err="1">
                <a:solidFill>
                  <a:srgbClr val="EEECE1">
                    <a:lumMod val="10000"/>
                  </a:srgbClr>
                </a:solidFill>
                <a:latin typeface="Bahnschrift Light Condensed" panose="020B0502040204020203" pitchFamily="34" charset="0"/>
              </a:rPr>
              <a:t>Wissen,Kommunikationsfähigkeit</a:t>
            </a:r>
            <a:endParaRPr lang="de-DE" sz="1600" dirty="0">
              <a:solidFill>
                <a:srgbClr val="EEECE1">
                  <a:lumMod val="10000"/>
                </a:srgbClr>
              </a:solidFill>
              <a:latin typeface="Bahnschrift Light Condensed" panose="020B0502040204020203" pitchFamily="34" charset="0"/>
            </a:endParaRPr>
          </a:p>
          <a:p>
            <a:pPr marL="0" lvl="0" indent="0">
              <a:buNone/>
            </a:pPr>
            <a:r>
              <a:rPr lang="de-DE" sz="1600" dirty="0">
                <a:solidFill>
                  <a:srgbClr val="EEECE1">
                    <a:lumMod val="10000"/>
                  </a:srgbClr>
                </a:solidFill>
                <a:latin typeface="Bahnschrift Light Condensed" panose="020B0502040204020203" pitchFamily="34" charset="0"/>
              </a:rPr>
              <a:t>Ihres Berufs von Bedeutung?</a:t>
            </a:r>
          </a:p>
          <a:p>
            <a:pPr marL="0" lvl="0" indent="0">
              <a:buNone/>
            </a:pPr>
            <a:endParaRPr lang="de-DE" sz="1600" dirty="0">
              <a:solidFill>
                <a:srgbClr val="EEECE1">
                  <a:lumMod val="10000"/>
                </a:srgbClr>
              </a:solidFill>
              <a:latin typeface="Bahnschrift Light Condensed" panose="020B0502040204020203" pitchFamily="34" charset="0"/>
            </a:endParaRPr>
          </a:p>
          <a:p>
            <a:endParaRPr lang="de-DE" dirty="0"/>
          </a:p>
        </p:txBody>
      </p:sp>
      <p:pic>
        <p:nvPicPr>
          <p:cNvPr id="5" name="Grafik 4" descr="Mann">
            <a:extLst>
              <a:ext uri="{FF2B5EF4-FFF2-40B4-BE49-F238E27FC236}">
                <a16:creationId xmlns:a16="http://schemas.microsoft.com/office/drawing/2014/main" xmlns="" id="{C012138C-AD0E-44E1-803A-B307709F05D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40152" y="515107"/>
            <a:ext cx="648072" cy="648072"/>
          </a:xfrm>
          <a:prstGeom prst="rect">
            <a:avLst/>
          </a:prstGeom>
        </p:spPr>
      </p:pic>
      <p:graphicFrame>
        <p:nvGraphicFramePr>
          <p:cNvPr id="4" name="Tabelle 3">
            <a:extLst>
              <a:ext uri="{FF2B5EF4-FFF2-40B4-BE49-F238E27FC236}">
                <a16:creationId xmlns:a16="http://schemas.microsoft.com/office/drawing/2014/main" xmlns="" id="{FA03E489-9A9E-4B6D-AA36-C22C3A0E6F1B}"/>
              </a:ext>
            </a:extLst>
          </p:cNvPr>
          <p:cNvGraphicFramePr>
            <a:graphicFrameLocks noGrp="1"/>
          </p:cNvGraphicFramePr>
          <p:nvPr>
            <p:extLst>
              <p:ext uri="{D42A27DB-BD31-4B8C-83A1-F6EECF244321}">
                <p14:modId xmlns:p14="http://schemas.microsoft.com/office/powerpoint/2010/main" val="1425094619"/>
              </p:ext>
            </p:extLst>
          </p:nvPr>
        </p:nvGraphicFramePr>
        <p:xfrm>
          <a:off x="179512" y="1163179"/>
          <a:ext cx="8856984" cy="5855023"/>
        </p:xfrm>
        <a:graphic>
          <a:graphicData uri="http://schemas.openxmlformats.org/drawingml/2006/table">
            <a:tbl>
              <a:tblPr firstRow="1" bandRow="1">
                <a:tableStyleId>{5C22544A-7EE6-4342-B048-85BDC9FD1C3A}</a:tableStyleId>
              </a:tblPr>
              <a:tblGrid>
                <a:gridCol w="4428492">
                  <a:extLst>
                    <a:ext uri="{9D8B030D-6E8A-4147-A177-3AD203B41FA5}">
                      <a16:colId xmlns:a16="http://schemas.microsoft.com/office/drawing/2014/main" xmlns="" val="1347835649"/>
                    </a:ext>
                  </a:extLst>
                </a:gridCol>
                <a:gridCol w="4428492">
                  <a:extLst>
                    <a:ext uri="{9D8B030D-6E8A-4147-A177-3AD203B41FA5}">
                      <a16:colId xmlns:a16="http://schemas.microsoft.com/office/drawing/2014/main" xmlns="" val="3481850379"/>
                    </a:ext>
                  </a:extLst>
                </a:gridCol>
              </a:tblGrid>
              <a:tr h="294672">
                <a:tc>
                  <a:txBody>
                    <a:bodyPr/>
                    <a:lstStyle/>
                    <a:p>
                      <a:endParaRPr lang="de-DE" dirty="0"/>
                    </a:p>
                  </a:txBody>
                  <a:tcPr/>
                </a:tc>
                <a:tc>
                  <a:txBody>
                    <a:bodyPr/>
                    <a:lstStyle/>
                    <a:p>
                      <a:endParaRPr lang="de-DE"/>
                    </a:p>
                  </a:txBody>
                  <a:tcPr/>
                </a:tc>
                <a:extLst>
                  <a:ext uri="{0D108BD9-81ED-4DB2-BD59-A6C34878D82A}">
                    <a16:rowId xmlns:a16="http://schemas.microsoft.com/office/drawing/2014/main" xmlns="" val="2493868916"/>
                  </a:ext>
                </a:extLst>
              </a:tr>
              <a:tr h="294672">
                <a:tc>
                  <a:txBody>
                    <a:bodyPr/>
                    <a:lstStyle/>
                    <a:p>
                      <a:r>
                        <a:rPr lang="de-DE" dirty="0"/>
                        <a:t>Name:</a:t>
                      </a:r>
                    </a:p>
                  </a:txBody>
                  <a:tcPr/>
                </a:tc>
                <a:tc>
                  <a:txBody>
                    <a:bodyPr/>
                    <a:lstStyle/>
                    <a:p>
                      <a:r>
                        <a:rPr lang="de-DE" dirty="0"/>
                        <a:t>Pawel </a:t>
                      </a:r>
                      <a:r>
                        <a:rPr lang="de-DE" dirty="0" err="1"/>
                        <a:t>Lytaev</a:t>
                      </a:r>
                      <a:endParaRPr lang="de-DE" dirty="0"/>
                    </a:p>
                  </a:txBody>
                  <a:tcPr/>
                </a:tc>
                <a:extLst>
                  <a:ext uri="{0D108BD9-81ED-4DB2-BD59-A6C34878D82A}">
                    <a16:rowId xmlns:a16="http://schemas.microsoft.com/office/drawing/2014/main" xmlns="" val="1695206287"/>
                  </a:ext>
                </a:extLst>
              </a:tr>
              <a:tr h="294672">
                <a:tc>
                  <a:txBody>
                    <a:bodyPr/>
                    <a:lstStyle/>
                    <a:p>
                      <a:r>
                        <a:rPr lang="de-DE" dirty="0"/>
                        <a:t>Alter:</a:t>
                      </a:r>
                    </a:p>
                  </a:txBody>
                  <a:tcPr/>
                </a:tc>
                <a:tc>
                  <a:txBody>
                    <a:bodyPr/>
                    <a:lstStyle/>
                    <a:p>
                      <a:r>
                        <a:rPr lang="de-DE" dirty="0"/>
                        <a:t>22</a:t>
                      </a:r>
                    </a:p>
                  </a:txBody>
                  <a:tcPr/>
                </a:tc>
                <a:extLst>
                  <a:ext uri="{0D108BD9-81ED-4DB2-BD59-A6C34878D82A}">
                    <a16:rowId xmlns:a16="http://schemas.microsoft.com/office/drawing/2014/main" xmlns="" val="2242648883"/>
                  </a:ext>
                </a:extLst>
              </a:tr>
              <a:tr h="515675">
                <a:tc>
                  <a:txBody>
                    <a:bodyPr/>
                    <a:lstStyle/>
                    <a:p>
                      <a:r>
                        <a:rPr lang="de-DE" dirty="0"/>
                        <a:t>Position in der Firma:</a:t>
                      </a:r>
                    </a:p>
                  </a:txBody>
                  <a:tcPr/>
                </a:tc>
                <a:tc>
                  <a:txBody>
                    <a:bodyPr/>
                    <a:lstStyle/>
                    <a:p>
                      <a:r>
                        <a:rPr lang="de-DE" dirty="0"/>
                        <a:t>Ingenieur im technischen Bereich</a:t>
                      </a:r>
                    </a:p>
                  </a:txBody>
                  <a:tcPr/>
                </a:tc>
                <a:extLst>
                  <a:ext uri="{0D108BD9-81ED-4DB2-BD59-A6C34878D82A}">
                    <a16:rowId xmlns:a16="http://schemas.microsoft.com/office/drawing/2014/main" xmlns="" val="434802433"/>
                  </a:ext>
                </a:extLst>
              </a:tr>
              <a:tr h="294672">
                <a:tc>
                  <a:txBody>
                    <a:bodyPr/>
                    <a:lstStyle/>
                    <a:p>
                      <a:r>
                        <a:rPr lang="de-DE" dirty="0"/>
                        <a:t>Werdegang:</a:t>
                      </a:r>
                    </a:p>
                  </a:txBody>
                  <a:tcPr/>
                </a:tc>
                <a:tc>
                  <a:txBody>
                    <a:bodyPr/>
                    <a:lstStyle/>
                    <a:p>
                      <a:r>
                        <a:rPr lang="de-DE" dirty="0"/>
                        <a:t>Duales Studium bei ABB</a:t>
                      </a:r>
                    </a:p>
                  </a:txBody>
                  <a:tcPr/>
                </a:tc>
                <a:extLst>
                  <a:ext uri="{0D108BD9-81ED-4DB2-BD59-A6C34878D82A}">
                    <a16:rowId xmlns:a16="http://schemas.microsoft.com/office/drawing/2014/main" xmlns="" val="3437282198"/>
                  </a:ext>
                </a:extLst>
              </a:tr>
              <a:tr h="515675">
                <a:tc>
                  <a:txBody>
                    <a:bodyPr/>
                    <a:lstStyle/>
                    <a:p>
                      <a:r>
                        <a:rPr lang="de-DE" dirty="0"/>
                        <a:t>Aufgaben:</a:t>
                      </a:r>
                    </a:p>
                  </a:txBody>
                  <a:tcPr/>
                </a:tc>
                <a:tc>
                  <a:txBody>
                    <a:bodyPr/>
                    <a:lstStyle/>
                    <a:p>
                      <a:r>
                        <a:rPr lang="de-DE" dirty="0"/>
                        <a:t>Technische Berechnung, Auftragsberechnung</a:t>
                      </a:r>
                    </a:p>
                  </a:txBody>
                  <a:tcPr/>
                </a:tc>
                <a:extLst>
                  <a:ext uri="{0D108BD9-81ED-4DB2-BD59-A6C34878D82A}">
                    <a16:rowId xmlns:a16="http://schemas.microsoft.com/office/drawing/2014/main" xmlns="" val="2269647456"/>
                  </a:ext>
                </a:extLst>
              </a:tr>
              <a:tr h="515675">
                <a:tc>
                  <a:txBody>
                    <a:bodyPr/>
                    <a:lstStyle/>
                    <a:p>
                      <a:r>
                        <a:rPr lang="de-DE" dirty="0"/>
                        <a:t>Arbeitszeiten:</a:t>
                      </a:r>
                    </a:p>
                  </a:txBody>
                  <a:tcPr/>
                </a:tc>
                <a:tc>
                  <a:txBody>
                    <a:bodyPr/>
                    <a:lstStyle/>
                    <a:p>
                      <a:r>
                        <a:rPr lang="de-DE" dirty="0"/>
                        <a:t>Gleitzeit zwischen </a:t>
                      </a:r>
                      <a:r>
                        <a:rPr lang="de-DE" dirty="0" smtClean="0"/>
                        <a:t>6-9 Uhr Beginn, 7 </a:t>
                      </a:r>
                      <a:r>
                        <a:rPr lang="de-DE" dirty="0"/>
                        <a:t>Stunden pro Tag</a:t>
                      </a:r>
                    </a:p>
                  </a:txBody>
                  <a:tcPr/>
                </a:tc>
                <a:extLst>
                  <a:ext uri="{0D108BD9-81ED-4DB2-BD59-A6C34878D82A}">
                    <a16:rowId xmlns:a16="http://schemas.microsoft.com/office/drawing/2014/main" xmlns="" val="2781148604"/>
                  </a:ext>
                </a:extLst>
              </a:tr>
              <a:tr h="515675">
                <a:tc>
                  <a:txBody>
                    <a:bodyPr/>
                    <a:lstStyle/>
                    <a:p>
                      <a:r>
                        <a:rPr lang="de-DE" dirty="0"/>
                        <a:t>Wie lange sind Sie bei ABB tätig?</a:t>
                      </a:r>
                    </a:p>
                  </a:txBody>
                  <a:tcPr/>
                </a:tc>
                <a:tc>
                  <a:txBody>
                    <a:bodyPr/>
                    <a:lstStyle/>
                    <a:p>
                      <a:r>
                        <a:rPr lang="de-DE" dirty="0"/>
                        <a:t>3,5 Jahre</a:t>
                      </a:r>
                    </a:p>
                  </a:txBody>
                  <a:tcPr/>
                </a:tc>
                <a:extLst>
                  <a:ext uri="{0D108BD9-81ED-4DB2-BD59-A6C34878D82A}">
                    <a16:rowId xmlns:a16="http://schemas.microsoft.com/office/drawing/2014/main" xmlns="" val="572758763"/>
                  </a:ext>
                </a:extLst>
              </a:tr>
              <a:tr h="736679">
                <a:tc>
                  <a:txBody>
                    <a:bodyPr/>
                    <a:lstStyle/>
                    <a:p>
                      <a:r>
                        <a:rPr lang="de-DE" dirty="0"/>
                        <a:t>Welche Tätigkeiten bevorzugen </a:t>
                      </a:r>
                    </a:p>
                    <a:p>
                      <a:r>
                        <a:rPr lang="de-DE" dirty="0"/>
                        <a:t>Sie in Ihrer alltäglichen Arbeit?</a:t>
                      </a:r>
                    </a:p>
                  </a:txBody>
                  <a:tcPr/>
                </a:tc>
                <a:tc>
                  <a:txBody>
                    <a:bodyPr/>
                    <a:lstStyle/>
                    <a:p>
                      <a:r>
                        <a:rPr lang="de-DE" dirty="0"/>
                        <a:t>Programmieren, elektrische Simulationen, keine monotonen Arbeitsprozesse</a:t>
                      </a:r>
                    </a:p>
                  </a:txBody>
                  <a:tcPr/>
                </a:tc>
                <a:extLst>
                  <a:ext uri="{0D108BD9-81ED-4DB2-BD59-A6C34878D82A}">
                    <a16:rowId xmlns:a16="http://schemas.microsoft.com/office/drawing/2014/main" xmlns="" val="3182264989"/>
                  </a:ext>
                </a:extLst>
              </a:tr>
              <a:tr h="294672">
                <a:tc>
                  <a:txBody>
                    <a:bodyPr/>
                    <a:lstStyle/>
                    <a:p>
                      <a:r>
                        <a:rPr lang="de-DE" dirty="0"/>
                        <a:t>Wo haben Sie studiert?</a:t>
                      </a:r>
                    </a:p>
                  </a:txBody>
                  <a:tcPr/>
                </a:tc>
                <a:tc>
                  <a:txBody>
                    <a:bodyPr/>
                    <a:lstStyle/>
                    <a:p>
                      <a:r>
                        <a:rPr lang="de-DE" dirty="0"/>
                        <a:t>Duale Hochschule Mannheim</a:t>
                      </a:r>
                    </a:p>
                  </a:txBody>
                  <a:tcPr/>
                </a:tc>
                <a:extLst>
                  <a:ext uri="{0D108BD9-81ED-4DB2-BD59-A6C34878D82A}">
                    <a16:rowId xmlns:a16="http://schemas.microsoft.com/office/drawing/2014/main" xmlns="" val="833586337"/>
                  </a:ext>
                </a:extLst>
              </a:tr>
              <a:tr h="736679">
                <a:tc>
                  <a:txBody>
                    <a:bodyPr/>
                    <a:lstStyle/>
                    <a:p>
                      <a:r>
                        <a:rPr lang="de-DE" dirty="0"/>
                        <a:t>Welche Fähigkeiten sind zum Ausüben Ihres Beruf notwendig?</a:t>
                      </a:r>
                    </a:p>
                  </a:txBody>
                  <a:tcPr/>
                </a:tc>
                <a:tc>
                  <a:txBody>
                    <a:bodyPr/>
                    <a:lstStyle/>
                    <a:p>
                      <a:r>
                        <a:rPr lang="de-DE" dirty="0"/>
                        <a:t>Elektrotechnische Fähigkeiten</a:t>
                      </a:r>
                      <a:r>
                        <a:rPr lang="de-DE" dirty="0" smtClean="0"/>
                        <a:t>, Kommunikationsfähigkeiten</a:t>
                      </a:r>
                      <a:endParaRPr lang="de-DE" dirty="0"/>
                    </a:p>
                  </a:txBody>
                  <a:tcPr/>
                </a:tc>
                <a:extLst>
                  <a:ext uri="{0D108BD9-81ED-4DB2-BD59-A6C34878D82A}">
                    <a16:rowId xmlns:a16="http://schemas.microsoft.com/office/drawing/2014/main" xmlns="" val="611961874"/>
                  </a:ext>
                </a:extLst>
              </a:tr>
              <a:tr h="294672">
                <a:tc>
                  <a:txBody>
                    <a:bodyPr/>
                    <a:lstStyle/>
                    <a:p>
                      <a:endParaRPr lang="de-DE"/>
                    </a:p>
                  </a:txBody>
                  <a:tcPr/>
                </a:tc>
                <a:tc>
                  <a:txBody>
                    <a:bodyPr/>
                    <a:lstStyle/>
                    <a:p>
                      <a:endParaRPr lang="de-DE" dirty="0"/>
                    </a:p>
                  </a:txBody>
                  <a:tcPr/>
                </a:tc>
                <a:extLst>
                  <a:ext uri="{0D108BD9-81ED-4DB2-BD59-A6C34878D82A}">
                    <a16:rowId xmlns:a16="http://schemas.microsoft.com/office/drawing/2014/main" xmlns="" val="3429452588"/>
                  </a:ext>
                </a:extLst>
              </a:tr>
            </a:tbl>
          </a:graphicData>
        </a:graphic>
      </p:graphicFrame>
    </p:spTree>
    <p:extLst>
      <p:ext uri="{BB962C8B-B14F-4D97-AF65-F5344CB8AC3E}">
        <p14:creationId xmlns:p14="http://schemas.microsoft.com/office/powerpoint/2010/main" val="3613888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Words>
  <Application>Microsoft Office PowerPoint</Application>
  <PresentationFormat>Bildschirmpräsentation (4:3)</PresentationFormat>
  <Paragraphs>98</Paragraphs>
  <Slides>5</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Aparajita</vt:lpstr>
      <vt:lpstr>Arial</vt:lpstr>
      <vt:lpstr>Arial Rounded MT Bold</vt:lpstr>
      <vt:lpstr>Bahnschrift Light Condensed</vt:lpstr>
      <vt:lpstr>Calibri</vt:lpstr>
      <vt:lpstr>Larissa</vt:lpstr>
      <vt:lpstr>Vorstellung von naturwissenschaftlichen Berufen  </vt:lpstr>
      <vt:lpstr>Niederlassung in Brilon</vt:lpstr>
      <vt:lpstr>Produkt:</vt:lpstr>
      <vt:lpstr>1.Steckbrief</vt:lpstr>
      <vt:lpstr>2.Steckbrief</vt:lpstr>
    </vt:vector>
  </TitlesOfParts>
  <Company>Schule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Lokaler Benutzer</dc:creator>
  <cp:lastModifiedBy>Marlene Luis</cp:lastModifiedBy>
  <cp:revision>26</cp:revision>
  <dcterms:created xsi:type="dcterms:W3CDTF">2018-11-14T11:11:15Z</dcterms:created>
  <dcterms:modified xsi:type="dcterms:W3CDTF">2019-01-21T15:47:44Z</dcterms:modified>
</cp:coreProperties>
</file>