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C09200"/>
    <a:srgbClr val="DAA600"/>
    <a:srgbClr val="E1AA00"/>
    <a:srgbClr val="FFA564"/>
    <a:srgbClr val="FFAF60"/>
    <a:srgbClr val="FCCF60"/>
    <a:srgbClr val="B4AAA8"/>
    <a:srgbClr val="BAB0A2"/>
    <a:srgbClr val="BE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5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3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4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5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9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7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3D62-168D-469F-85E5-D54F59997042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FEFA-73CF-4CAC-A319-A6D535A63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6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659" y="0"/>
            <a:ext cx="1038297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28600" y="0"/>
            <a:ext cx="7772400" cy="1470025"/>
          </a:xfrm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</a:rPr>
              <a:t>Brauer und Mälzer</a:t>
            </a:r>
            <a:endParaRPr lang="de-DE" sz="55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6093296"/>
            <a:ext cx="5990408" cy="17526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Von Fabio, Ben und Sam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" y="29561"/>
            <a:ext cx="9144000" cy="7389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125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Thema					</a:t>
            </a:r>
            <a:r>
              <a:rPr lang="de-DE" sz="2400" dirty="0"/>
              <a:t> </a:t>
            </a:r>
            <a:r>
              <a:rPr lang="de-DE" sz="2400" dirty="0" smtClean="0"/>
              <a:t>       Seite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Willinger Brauhaus				1</a:t>
            </a:r>
          </a:p>
          <a:p>
            <a:pPr marL="0" indent="0">
              <a:buNone/>
            </a:pPr>
            <a:r>
              <a:rPr lang="de-DE" sz="2400" dirty="0" smtClean="0"/>
              <a:t>Ausbildung zum Brauer und Mälzer		2</a:t>
            </a:r>
          </a:p>
          <a:p>
            <a:pPr marL="0" indent="0">
              <a:buNone/>
            </a:pPr>
            <a:r>
              <a:rPr lang="de-DE" sz="2400" dirty="0" smtClean="0"/>
              <a:t>Tätigkeiten während der Ausbildung		3</a:t>
            </a:r>
          </a:p>
          <a:p>
            <a:pPr marL="0" indent="0">
              <a:buNone/>
            </a:pPr>
            <a:r>
              <a:rPr lang="de-DE" sz="2400" dirty="0" smtClean="0"/>
              <a:t>Gehalt während und nach der Ausbildung	4 </a:t>
            </a:r>
          </a:p>
          <a:p>
            <a:pPr marL="0" indent="0">
              <a:buNone/>
            </a:pPr>
            <a:r>
              <a:rPr lang="de-DE" sz="2400" dirty="0" smtClean="0"/>
              <a:t>Arbeitszeiten					5 </a:t>
            </a:r>
          </a:p>
          <a:p>
            <a:pPr marL="0" indent="0">
              <a:buNone/>
            </a:pPr>
            <a:r>
              <a:rPr lang="de-DE" sz="2400" dirty="0" smtClean="0"/>
              <a:t>Ende						6</a:t>
            </a:r>
          </a:p>
          <a:p>
            <a:pPr marL="0" indent="0">
              <a:buNone/>
            </a:pPr>
            <a:r>
              <a:rPr lang="de-DE" dirty="0" smtClean="0"/>
              <a:t>  						</a:t>
            </a:r>
            <a:r>
              <a:rPr lang="de-DE" dirty="0"/>
              <a:t>	</a:t>
            </a:r>
            <a:r>
              <a:rPr lang="de-DE" dirty="0" smtClean="0"/>
              <a:t>						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8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32048"/>
            <a:ext cx="11666423" cy="729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93" y="26064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Willinger Brauhau</a:t>
            </a:r>
            <a:r>
              <a:rPr lang="de-DE" dirty="0" smtClean="0">
                <a:solidFill>
                  <a:schemeClr val="bg1"/>
                </a:solidFill>
              </a:rPr>
              <a:t>s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Tradition seit 1955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2007: Modernisierung der Maschinen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Ausbildungsmöglichkeiten: Brauer und Mälzer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1 Meister, 1 Azubi, 1 Geselle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Zulieferer: Wayermann(Malz), Hopfen aus Bayern, Wasser aus Willinger Quellen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Verkaufsstandorte: 50% vor Ort, 50% im Umkreis von 10-15Km   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0">
        <p:split orient="vert"/>
      </p:transition>
    </mc:Choice>
    <mc:Fallback xmlns="">
      <p:transition spd="slow" advTm="2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187" y="-434278"/>
            <a:ext cx="11696524" cy="730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Ausbildung zum Brauer und Mälzer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Voraussetzungen: Hauptschulabschluss, bei Abitur kann ein Jahr verkürzt werden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Ausbildungsdauer: 3 Jahre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Schwerpunkte in der Ausbildung: Herstellung, Zusammensetzung &amp; Eigenschaften verschiedener Biersorten, </a:t>
            </a:r>
            <a:r>
              <a:rPr lang="de-DE" dirty="0">
                <a:solidFill>
                  <a:srgbClr val="FFC000"/>
                </a:solidFill>
              </a:rPr>
              <a:t>Reinigung &amp; Einrichtung der Anlagen, </a:t>
            </a:r>
            <a:r>
              <a:rPr lang="de-DE" dirty="0" smtClean="0">
                <a:solidFill>
                  <a:srgbClr val="FFC000"/>
                </a:solidFill>
              </a:rPr>
              <a:t>Anlagentechnik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105376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Tätigkeiten während der Ausbildung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de-DE" sz="1600" dirty="0" smtClean="0">
                <a:solidFill>
                  <a:srgbClr val="FFC000"/>
                </a:solidFill>
              </a:rPr>
              <a:t>Ausbildungsjahr: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 </a:t>
            </a:r>
            <a:r>
              <a:rPr lang="de-DE" sz="1600" dirty="0">
                <a:solidFill>
                  <a:srgbClr val="FFC000"/>
                </a:solidFill>
              </a:rPr>
              <a:t>die verschiedenen Rohstoffe kennen, aus denen Bier gebraut wird. </a:t>
            </a:r>
            <a:r>
              <a:rPr lang="de-DE" sz="16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wie viele Rohstoffe für </a:t>
            </a:r>
            <a:r>
              <a:rPr lang="de-DE" sz="1600" dirty="0">
                <a:solidFill>
                  <a:srgbClr val="FFC000"/>
                </a:solidFill>
              </a:rPr>
              <a:t>die Produktion </a:t>
            </a:r>
            <a:r>
              <a:rPr lang="de-DE" sz="1600" dirty="0" smtClean="0">
                <a:solidFill>
                  <a:srgbClr val="FFC000"/>
                </a:solidFill>
              </a:rPr>
              <a:t>benötigt werden. 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die Maschinen zu bedienen.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rgbClr val="FFC000"/>
                </a:solidFill>
              </a:rPr>
              <a:t>2. Ausbildungsjahr: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wie Malz </a:t>
            </a:r>
            <a:r>
              <a:rPr lang="de-DE" sz="1600" dirty="0">
                <a:solidFill>
                  <a:srgbClr val="FFC000"/>
                </a:solidFill>
              </a:rPr>
              <a:t>aus Gerste gewonnen </a:t>
            </a:r>
            <a:r>
              <a:rPr lang="de-DE" sz="1600" dirty="0" smtClean="0">
                <a:solidFill>
                  <a:srgbClr val="FFC000"/>
                </a:solidFill>
              </a:rPr>
              <a:t>wird.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Fertigkeiten im Brauen eignet man sich an.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wie und in welchen Schritten das Bier gebraut wird. </a:t>
            </a:r>
            <a:endParaRPr lang="de-DE" sz="1600" dirty="0">
              <a:solidFill>
                <a:srgbClr val="FFC000"/>
              </a:solidFill>
            </a:endParaRPr>
          </a:p>
          <a:p>
            <a:r>
              <a:rPr lang="de-DE" sz="1600" dirty="0" smtClean="0">
                <a:solidFill>
                  <a:srgbClr val="FFC000"/>
                </a:solidFill>
              </a:rPr>
              <a:t>Man lernt weiteres </a:t>
            </a:r>
            <a:r>
              <a:rPr lang="de-DE" sz="1600" dirty="0">
                <a:solidFill>
                  <a:srgbClr val="FFC000"/>
                </a:solidFill>
              </a:rPr>
              <a:t>zur Bedienung </a:t>
            </a:r>
            <a:r>
              <a:rPr lang="de-DE" sz="1600" dirty="0" smtClean="0">
                <a:solidFill>
                  <a:srgbClr val="FFC000"/>
                </a:solidFill>
              </a:rPr>
              <a:t>der Maschinen </a:t>
            </a:r>
            <a:r>
              <a:rPr lang="de-DE" sz="1600" dirty="0">
                <a:solidFill>
                  <a:srgbClr val="FFC000"/>
                </a:solidFill>
              </a:rPr>
              <a:t>und Anlagen </a:t>
            </a:r>
            <a:endParaRPr lang="de-DE" sz="1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FC000"/>
                </a:solidFill>
              </a:rPr>
              <a:t>3. Ausbildungsjahr: 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wie </a:t>
            </a:r>
            <a:r>
              <a:rPr lang="de-DE" sz="1600" dirty="0">
                <a:solidFill>
                  <a:srgbClr val="FFC000"/>
                </a:solidFill>
              </a:rPr>
              <a:t>und wie lange </a:t>
            </a:r>
            <a:r>
              <a:rPr lang="de-DE" sz="1600" dirty="0" smtClean="0">
                <a:solidFill>
                  <a:srgbClr val="FFC000"/>
                </a:solidFill>
              </a:rPr>
              <a:t>das Bier gären </a:t>
            </a:r>
            <a:r>
              <a:rPr lang="de-DE" sz="1600" dirty="0">
                <a:solidFill>
                  <a:srgbClr val="FFC000"/>
                </a:solidFill>
              </a:rPr>
              <a:t>und reifen </a:t>
            </a:r>
            <a:r>
              <a:rPr lang="de-DE" sz="1600" dirty="0" smtClean="0">
                <a:solidFill>
                  <a:srgbClr val="FFC000"/>
                </a:solidFill>
              </a:rPr>
              <a:t>muss.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Man lernt, Maschinen und Anlagen zu warten.</a:t>
            </a:r>
            <a:endParaRPr lang="de-DE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367" y="-49950"/>
            <a:ext cx="11052720" cy="6907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Gehalt während &amp; nach der Ausbildung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Während: 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rgbClr val="FFC000"/>
                </a:solidFill>
              </a:rPr>
              <a:t>Lehrjahr: 660 Euro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rgbClr val="FFC000"/>
                </a:solidFill>
              </a:rPr>
              <a:t>Lehrjahr: 820 Euro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rgbClr val="FFC000"/>
                </a:solidFill>
              </a:rPr>
              <a:t>Lehrjahr: 930 Euro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Nach: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Geselle: 1800-2500 Euro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Meister: 3500 Euro</a:t>
            </a:r>
          </a:p>
          <a:p>
            <a:pPr marL="0" indent="0">
              <a:buNone/>
            </a:pP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ier Bi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549" y="0"/>
            <a:ext cx="1090140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Arbeitszeiten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Von 7.30 Uhr - 16.00 Uhr (</a:t>
            </a:r>
            <a:r>
              <a:rPr lang="de-DE" dirty="0">
                <a:solidFill>
                  <a:srgbClr val="FFC000"/>
                </a:solidFill>
              </a:rPr>
              <a:t>W</a:t>
            </a:r>
            <a:r>
              <a:rPr lang="de-DE" dirty="0" smtClean="0">
                <a:solidFill>
                  <a:srgbClr val="FFC000"/>
                </a:solidFill>
              </a:rPr>
              <a:t>illinger Brauhaus)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Standard Arbeitszeiten (40 Stunden)</a:t>
            </a:r>
          </a:p>
        </p:txBody>
      </p:sp>
    </p:spTree>
    <p:extLst>
      <p:ext uri="{BB962C8B-B14F-4D97-AF65-F5344CB8AC3E}">
        <p14:creationId xmlns:p14="http://schemas.microsoft.com/office/powerpoint/2010/main" val="19891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:split orient="vert"/>
      </p:transition>
    </mc:Choice>
    <mc:Fallback xmlns="">
      <p:transition spd="slow" advTm="1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612" y="0"/>
            <a:ext cx="1029522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728192"/>
          </a:xfrm>
        </p:spPr>
        <p:txBody>
          <a:bodyPr>
            <a:normAutofit/>
          </a:bodyPr>
          <a:lstStyle/>
          <a:p>
            <a:r>
              <a:rPr lang="de-DE" sz="6000" b="1" i="1" dirty="0" smtClean="0">
                <a:solidFill>
                  <a:srgbClr val="FFC000"/>
                </a:solidFill>
              </a:rPr>
              <a:t>ENDE</a:t>
            </a:r>
            <a:endParaRPr lang="de-DE" sz="6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257</Words>
  <Application>Microsoft Office PowerPoint</Application>
  <PresentationFormat>Bildschirmpräsentation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Brauer und Mälzer</vt:lpstr>
      <vt:lpstr>Inhaltsverzeichnis</vt:lpstr>
      <vt:lpstr>Willinger Brauhaus </vt:lpstr>
      <vt:lpstr>Ausbildung zum Brauer und Mälzer</vt:lpstr>
      <vt:lpstr>Tätigkeiten während der Ausbildung</vt:lpstr>
      <vt:lpstr>Gehalt während &amp; nach der Ausbildung</vt:lpstr>
      <vt:lpstr>Arbeitszeiten</vt:lpstr>
      <vt:lpstr>ENDE</vt:lpstr>
    </vt:vector>
  </TitlesOfParts>
  <Company>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Brauer/Mälzer</dc:title>
  <dc:creator>Lokaler Benutzer</dc:creator>
  <cp:lastModifiedBy>Lokaler Benutzer</cp:lastModifiedBy>
  <cp:revision>7</cp:revision>
  <dcterms:created xsi:type="dcterms:W3CDTF">2019-03-27T11:07:47Z</dcterms:created>
  <dcterms:modified xsi:type="dcterms:W3CDTF">2019-06-19T10:20:48Z</dcterms:modified>
</cp:coreProperties>
</file>